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8"/>
  </p:notesMasterIdLst>
  <p:sldIdLst>
    <p:sldId id="262" r:id="rId5"/>
    <p:sldId id="257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64" r:id="rId17"/>
  </p:sldIdLst>
  <p:sldSz cx="12192000" cy="6858000"/>
  <p:notesSz cx="6858000" cy="9144000"/>
  <p:embeddedFontLst>
    <p:embeddedFont>
      <p:font typeface="Aptos Narrow" panose="020B0004020202020204" pitchFamily="34" charset="0"/>
      <p:regular r:id="rId19"/>
      <p:bold r:id="rId20"/>
      <p:italic r:id="rId21"/>
      <p:boldItalic r:id="rId22"/>
    </p:embeddedFont>
    <p:embeddedFont>
      <p:font typeface="Inter" panose="020B0604020202020204" charset="0"/>
      <p:regular r:id="rId23"/>
      <p:bold r:id="rId24"/>
    </p:embeddedFont>
    <p:embeddedFont>
      <p:font typeface="Inter SemiBold" panose="020B0604020202020204" charset="0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438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300" userDrawn="1">
          <p15:clr>
            <a:srgbClr val="A4A3A4"/>
          </p15:clr>
        </p15:guide>
        <p15:guide id="6" orient="horz" pos="4020" userDrawn="1">
          <p15:clr>
            <a:srgbClr val="A4A3A4"/>
          </p15:clr>
        </p15:guide>
        <p15:guide id="7" pos="1572" userDrawn="1">
          <p15:clr>
            <a:srgbClr val="A4A3A4"/>
          </p15:clr>
        </p15:guide>
        <p15:guide id="8" pos="6108" userDrawn="1">
          <p15:clr>
            <a:srgbClr val="A4A3A4"/>
          </p15:clr>
        </p15:guide>
        <p15:guide id="9" pos="2706" userDrawn="1">
          <p15:clr>
            <a:srgbClr val="A4A3A4"/>
          </p15:clr>
        </p15:guide>
        <p15:guide id="10" orient="horz" pos="572" userDrawn="1">
          <p15:clr>
            <a:srgbClr val="A4A3A4"/>
          </p15:clr>
        </p15:guide>
        <p15:guide id="11" orient="horz" pos="3158" userDrawn="1">
          <p15:clr>
            <a:srgbClr val="A4A3A4"/>
          </p15:clr>
        </p15:guide>
        <p15:guide id="12" pos="4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F0F0F"/>
    <a:srgbClr val="272727"/>
    <a:srgbClr val="AAAAAA"/>
    <a:srgbClr val="ECF5F5"/>
    <a:srgbClr val="FAFCFC"/>
    <a:srgbClr val="CBCBCB"/>
    <a:srgbClr val="C1C1C1"/>
    <a:srgbClr val="FF9900"/>
    <a:srgbClr val="0067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DB19FD-4A81-484B-AB4E-489EA5578982}" v="122" dt="2025-04-08T15:52:36.7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2010" autoAdjust="0"/>
  </p:normalViewPr>
  <p:slideViewPr>
    <p:cSldViewPr snapToGrid="0" showGuides="1">
      <p:cViewPr varScale="1">
        <p:scale>
          <a:sx n="82" d="100"/>
          <a:sy n="82" d="100"/>
        </p:scale>
        <p:origin x="850" y="72"/>
      </p:cViewPr>
      <p:guideLst>
        <p:guide pos="3840"/>
        <p:guide pos="438"/>
        <p:guide pos="7242"/>
        <p:guide orient="horz" pos="300"/>
        <p:guide orient="horz" pos="4020"/>
        <p:guide pos="1572"/>
        <p:guide pos="6108"/>
        <p:guide pos="2706"/>
        <p:guide orient="horz" pos="572"/>
        <p:guide orient="horz" pos="3158"/>
        <p:guide pos="497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0F8A5DA-DFFE-4505-B853-E2C6B0BDD75E}" type="doc">
      <dgm:prSet loTypeId="urn:microsoft.com/office/officeart/2005/8/layout/orgChart1" loCatId="hierarchy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AE"/>
        </a:p>
      </dgm:t>
    </dgm:pt>
    <dgm:pt modelId="{A48892A8-8F59-4867-91D5-71F111550383}">
      <dgm:prSet phldrT="[Text]"/>
      <dgm:spPr/>
      <dgm:t>
        <a:bodyPr/>
        <a:lstStyle/>
        <a:p>
          <a:r>
            <a:rPr lang="en-US" dirty="0"/>
            <a:t>CTI</a:t>
          </a:r>
          <a:endParaRPr lang="en-AE" dirty="0"/>
        </a:p>
      </dgm:t>
    </dgm:pt>
    <dgm:pt modelId="{044A46E1-426D-4554-93D2-F7C5DB0DEF68}" type="parTrans" cxnId="{D5D8EBDA-1E47-4CE0-99A2-C973A65A4134}">
      <dgm:prSet/>
      <dgm:spPr/>
      <dgm:t>
        <a:bodyPr/>
        <a:lstStyle/>
        <a:p>
          <a:endParaRPr lang="en-AE"/>
        </a:p>
      </dgm:t>
    </dgm:pt>
    <dgm:pt modelId="{22CA3CC3-830C-4F2F-AF6F-B9FE233FDE53}" type="sibTrans" cxnId="{D5D8EBDA-1E47-4CE0-99A2-C973A65A4134}">
      <dgm:prSet/>
      <dgm:spPr/>
      <dgm:t>
        <a:bodyPr/>
        <a:lstStyle/>
        <a:p>
          <a:endParaRPr lang="en-AE"/>
        </a:p>
      </dgm:t>
    </dgm:pt>
    <dgm:pt modelId="{EB45A703-BAC3-4ABB-822F-329D20FDA007}">
      <dgm:prSet phldrT="[Text]"/>
      <dgm:spPr/>
      <dgm:t>
        <a:bodyPr/>
        <a:lstStyle/>
        <a:p>
          <a:r>
            <a:rPr lang="en-US" dirty="0"/>
            <a:t>Cyberspace</a:t>
          </a:r>
          <a:endParaRPr lang="en-AE" dirty="0"/>
        </a:p>
      </dgm:t>
    </dgm:pt>
    <dgm:pt modelId="{5F527288-F573-463B-B7F2-4CF12A6187BB}" type="parTrans" cxnId="{2D276116-2359-4B84-A628-962CFA3DD81D}">
      <dgm:prSet/>
      <dgm:spPr/>
      <dgm:t>
        <a:bodyPr/>
        <a:lstStyle/>
        <a:p>
          <a:endParaRPr lang="en-AE"/>
        </a:p>
      </dgm:t>
    </dgm:pt>
    <dgm:pt modelId="{59147FB7-BA8B-4F41-8CB4-3CC0A2427847}" type="sibTrans" cxnId="{2D276116-2359-4B84-A628-962CFA3DD81D}">
      <dgm:prSet/>
      <dgm:spPr/>
      <dgm:t>
        <a:bodyPr/>
        <a:lstStyle/>
        <a:p>
          <a:endParaRPr lang="en-AE"/>
        </a:p>
      </dgm:t>
    </dgm:pt>
    <dgm:pt modelId="{89DC1973-E33E-4C68-BC71-8CEA6A401C06}">
      <dgm:prSet phldrT="[Text]"/>
      <dgm:spPr/>
      <dgm:t>
        <a:bodyPr/>
        <a:lstStyle/>
        <a:p>
          <a:r>
            <a:rPr lang="en-US" dirty="0"/>
            <a:t>Threats</a:t>
          </a:r>
          <a:endParaRPr lang="en-AE" dirty="0"/>
        </a:p>
      </dgm:t>
    </dgm:pt>
    <dgm:pt modelId="{3EEE203A-F5E7-4135-81D3-FDEFD39E180B}" type="parTrans" cxnId="{37BA00C3-8474-4921-B1B0-C16F72C6EA09}">
      <dgm:prSet/>
      <dgm:spPr/>
      <dgm:t>
        <a:bodyPr/>
        <a:lstStyle/>
        <a:p>
          <a:endParaRPr lang="en-AE"/>
        </a:p>
      </dgm:t>
    </dgm:pt>
    <dgm:pt modelId="{661784AF-5A6C-436D-9101-C410F15DAF99}" type="sibTrans" cxnId="{37BA00C3-8474-4921-B1B0-C16F72C6EA09}">
      <dgm:prSet/>
      <dgm:spPr/>
      <dgm:t>
        <a:bodyPr/>
        <a:lstStyle/>
        <a:p>
          <a:endParaRPr lang="en-AE"/>
        </a:p>
      </dgm:t>
    </dgm:pt>
    <dgm:pt modelId="{87553527-34FD-44E7-B1F1-CF245F658B82}">
      <dgm:prSet phldrT="[Text]"/>
      <dgm:spPr/>
      <dgm:t>
        <a:bodyPr/>
        <a:lstStyle/>
        <a:p>
          <a:r>
            <a:rPr lang="en-US" dirty="0"/>
            <a:t>Intelligence</a:t>
          </a:r>
          <a:endParaRPr lang="en-AE" dirty="0"/>
        </a:p>
      </dgm:t>
    </dgm:pt>
    <dgm:pt modelId="{EBAE8A8D-ED12-4430-B2EA-C689ED2BB6CC}" type="parTrans" cxnId="{3B4EF637-F8D7-4CA8-B389-BC7F39AEC2DA}">
      <dgm:prSet/>
      <dgm:spPr/>
      <dgm:t>
        <a:bodyPr/>
        <a:lstStyle/>
        <a:p>
          <a:endParaRPr lang="en-AE"/>
        </a:p>
      </dgm:t>
    </dgm:pt>
    <dgm:pt modelId="{5B41D533-F9B1-4BDB-AEF7-EBFDC912DAF2}" type="sibTrans" cxnId="{3B4EF637-F8D7-4CA8-B389-BC7F39AEC2DA}">
      <dgm:prSet/>
      <dgm:spPr/>
      <dgm:t>
        <a:bodyPr/>
        <a:lstStyle/>
        <a:p>
          <a:endParaRPr lang="en-AE"/>
        </a:p>
      </dgm:t>
    </dgm:pt>
    <dgm:pt modelId="{6EC926E0-D7DD-4742-B06F-9DCBBD0DD9A6}" type="pres">
      <dgm:prSet presAssocID="{10F8A5DA-DFFE-4505-B853-E2C6B0BDD75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2F96598-0E9C-4C82-8AF2-5DD8F0F651CC}" type="pres">
      <dgm:prSet presAssocID="{A48892A8-8F59-4867-91D5-71F111550383}" presName="hierRoot1" presStyleCnt="0">
        <dgm:presLayoutVars>
          <dgm:hierBranch val="init"/>
        </dgm:presLayoutVars>
      </dgm:prSet>
      <dgm:spPr/>
    </dgm:pt>
    <dgm:pt modelId="{ED870948-60A8-493B-993C-D4C6B9DCB744}" type="pres">
      <dgm:prSet presAssocID="{A48892A8-8F59-4867-91D5-71F111550383}" presName="rootComposite1" presStyleCnt="0"/>
      <dgm:spPr/>
    </dgm:pt>
    <dgm:pt modelId="{AE0E941A-84AF-4B4D-84E8-B3D90FBA8C58}" type="pres">
      <dgm:prSet presAssocID="{A48892A8-8F59-4867-91D5-71F111550383}" presName="rootText1" presStyleLbl="node0" presStyleIdx="0" presStyleCnt="1">
        <dgm:presLayoutVars>
          <dgm:chPref val="3"/>
        </dgm:presLayoutVars>
      </dgm:prSet>
      <dgm:spPr/>
    </dgm:pt>
    <dgm:pt modelId="{2FFF1C3E-1F76-4238-A4B4-697B169FEE0B}" type="pres">
      <dgm:prSet presAssocID="{A48892A8-8F59-4867-91D5-71F111550383}" presName="rootConnector1" presStyleLbl="node1" presStyleIdx="0" presStyleCnt="0"/>
      <dgm:spPr/>
    </dgm:pt>
    <dgm:pt modelId="{C5609ADD-5B86-4DEA-8D65-DF1375051855}" type="pres">
      <dgm:prSet presAssocID="{A48892A8-8F59-4867-91D5-71F111550383}" presName="hierChild2" presStyleCnt="0"/>
      <dgm:spPr/>
    </dgm:pt>
    <dgm:pt modelId="{54D9B8AA-5677-44F5-A0B6-0231FE085B12}" type="pres">
      <dgm:prSet presAssocID="{5F527288-F573-463B-B7F2-4CF12A6187BB}" presName="Name37" presStyleLbl="parChTrans1D2" presStyleIdx="0" presStyleCnt="3"/>
      <dgm:spPr/>
    </dgm:pt>
    <dgm:pt modelId="{0A08249E-152A-44BE-8B03-8D0C65B4BCD6}" type="pres">
      <dgm:prSet presAssocID="{EB45A703-BAC3-4ABB-822F-329D20FDA007}" presName="hierRoot2" presStyleCnt="0">
        <dgm:presLayoutVars>
          <dgm:hierBranch val="init"/>
        </dgm:presLayoutVars>
      </dgm:prSet>
      <dgm:spPr/>
    </dgm:pt>
    <dgm:pt modelId="{8896A47A-1A33-4069-BE82-64A9267B1903}" type="pres">
      <dgm:prSet presAssocID="{EB45A703-BAC3-4ABB-822F-329D20FDA007}" presName="rootComposite" presStyleCnt="0"/>
      <dgm:spPr/>
    </dgm:pt>
    <dgm:pt modelId="{A09B42E5-8257-483E-85FD-B9EAFA500B7B}" type="pres">
      <dgm:prSet presAssocID="{EB45A703-BAC3-4ABB-822F-329D20FDA007}" presName="rootText" presStyleLbl="node2" presStyleIdx="0" presStyleCnt="3">
        <dgm:presLayoutVars>
          <dgm:chPref val="3"/>
        </dgm:presLayoutVars>
      </dgm:prSet>
      <dgm:spPr/>
    </dgm:pt>
    <dgm:pt modelId="{D561FF3E-ACB5-44B4-B9E5-1A80890453A2}" type="pres">
      <dgm:prSet presAssocID="{EB45A703-BAC3-4ABB-822F-329D20FDA007}" presName="rootConnector" presStyleLbl="node2" presStyleIdx="0" presStyleCnt="3"/>
      <dgm:spPr/>
    </dgm:pt>
    <dgm:pt modelId="{438E3BF9-0D7B-4CB9-8F3B-48997789F8DD}" type="pres">
      <dgm:prSet presAssocID="{EB45A703-BAC3-4ABB-822F-329D20FDA007}" presName="hierChild4" presStyleCnt="0"/>
      <dgm:spPr/>
    </dgm:pt>
    <dgm:pt modelId="{1BF66121-FC94-488D-B0A8-76D183BB433E}" type="pres">
      <dgm:prSet presAssocID="{EB45A703-BAC3-4ABB-822F-329D20FDA007}" presName="hierChild5" presStyleCnt="0"/>
      <dgm:spPr/>
    </dgm:pt>
    <dgm:pt modelId="{A5020948-36EC-4224-B1EB-64C72E9AD7C9}" type="pres">
      <dgm:prSet presAssocID="{3EEE203A-F5E7-4135-81D3-FDEFD39E180B}" presName="Name37" presStyleLbl="parChTrans1D2" presStyleIdx="1" presStyleCnt="3"/>
      <dgm:spPr/>
    </dgm:pt>
    <dgm:pt modelId="{9346413A-2A26-4950-A456-188D83118B03}" type="pres">
      <dgm:prSet presAssocID="{89DC1973-E33E-4C68-BC71-8CEA6A401C06}" presName="hierRoot2" presStyleCnt="0">
        <dgm:presLayoutVars>
          <dgm:hierBranch val="init"/>
        </dgm:presLayoutVars>
      </dgm:prSet>
      <dgm:spPr/>
    </dgm:pt>
    <dgm:pt modelId="{71C3129C-4027-48DD-84D3-27595C6F4A93}" type="pres">
      <dgm:prSet presAssocID="{89DC1973-E33E-4C68-BC71-8CEA6A401C06}" presName="rootComposite" presStyleCnt="0"/>
      <dgm:spPr/>
    </dgm:pt>
    <dgm:pt modelId="{1B4D466D-CF35-4363-AAE1-1D6ED7B2901C}" type="pres">
      <dgm:prSet presAssocID="{89DC1973-E33E-4C68-BC71-8CEA6A401C06}" presName="rootText" presStyleLbl="node2" presStyleIdx="1" presStyleCnt="3">
        <dgm:presLayoutVars>
          <dgm:chPref val="3"/>
        </dgm:presLayoutVars>
      </dgm:prSet>
      <dgm:spPr/>
    </dgm:pt>
    <dgm:pt modelId="{6301638C-298F-4BD7-A5A0-BD02CEDD2A81}" type="pres">
      <dgm:prSet presAssocID="{89DC1973-E33E-4C68-BC71-8CEA6A401C06}" presName="rootConnector" presStyleLbl="node2" presStyleIdx="1" presStyleCnt="3"/>
      <dgm:spPr/>
    </dgm:pt>
    <dgm:pt modelId="{C851284B-BDA6-4713-B98E-5864BD0F4E4C}" type="pres">
      <dgm:prSet presAssocID="{89DC1973-E33E-4C68-BC71-8CEA6A401C06}" presName="hierChild4" presStyleCnt="0"/>
      <dgm:spPr/>
    </dgm:pt>
    <dgm:pt modelId="{CF484825-A187-43EB-AB42-CA63A39B0192}" type="pres">
      <dgm:prSet presAssocID="{89DC1973-E33E-4C68-BC71-8CEA6A401C06}" presName="hierChild5" presStyleCnt="0"/>
      <dgm:spPr/>
    </dgm:pt>
    <dgm:pt modelId="{0AF86F96-E0E0-42E6-87A6-D506CC15A015}" type="pres">
      <dgm:prSet presAssocID="{EBAE8A8D-ED12-4430-B2EA-C689ED2BB6CC}" presName="Name37" presStyleLbl="parChTrans1D2" presStyleIdx="2" presStyleCnt="3"/>
      <dgm:spPr/>
    </dgm:pt>
    <dgm:pt modelId="{10411F13-8137-48B7-B352-D24286FF70FC}" type="pres">
      <dgm:prSet presAssocID="{87553527-34FD-44E7-B1F1-CF245F658B82}" presName="hierRoot2" presStyleCnt="0">
        <dgm:presLayoutVars>
          <dgm:hierBranch val="init"/>
        </dgm:presLayoutVars>
      </dgm:prSet>
      <dgm:spPr/>
    </dgm:pt>
    <dgm:pt modelId="{9160D1FF-16CC-46C9-AD67-37A130FFA4C8}" type="pres">
      <dgm:prSet presAssocID="{87553527-34FD-44E7-B1F1-CF245F658B82}" presName="rootComposite" presStyleCnt="0"/>
      <dgm:spPr/>
    </dgm:pt>
    <dgm:pt modelId="{1B34EC68-9BA7-4A83-AE48-E4DE84AA2680}" type="pres">
      <dgm:prSet presAssocID="{87553527-34FD-44E7-B1F1-CF245F658B82}" presName="rootText" presStyleLbl="node2" presStyleIdx="2" presStyleCnt="3">
        <dgm:presLayoutVars>
          <dgm:chPref val="3"/>
        </dgm:presLayoutVars>
      </dgm:prSet>
      <dgm:spPr/>
    </dgm:pt>
    <dgm:pt modelId="{14B2DC84-F4C3-4702-9742-98722B395F5D}" type="pres">
      <dgm:prSet presAssocID="{87553527-34FD-44E7-B1F1-CF245F658B82}" presName="rootConnector" presStyleLbl="node2" presStyleIdx="2" presStyleCnt="3"/>
      <dgm:spPr/>
    </dgm:pt>
    <dgm:pt modelId="{05EB0A1F-558E-4F19-9903-BAB33BF3E572}" type="pres">
      <dgm:prSet presAssocID="{87553527-34FD-44E7-B1F1-CF245F658B82}" presName="hierChild4" presStyleCnt="0"/>
      <dgm:spPr/>
    </dgm:pt>
    <dgm:pt modelId="{BDB106ED-2B25-4B46-9EA6-3B273CC8062C}" type="pres">
      <dgm:prSet presAssocID="{87553527-34FD-44E7-B1F1-CF245F658B82}" presName="hierChild5" presStyleCnt="0"/>
      <dgm:spPr/>
    </dgm:pt>
    <dgm:pt modelId="{DE15EFB6-3E8F-48ED-B059-48D9E7F01C11}" type="pres">
      <dgm:prSet presAssocID="{A48892A8-8F59-4867-91D5-71F111550383}" presName="hierChild3" presStyleCnt="0"/>
      <dgm:spPr/>
    </dgm:pt>
  </dgm:ptLst>
  <dgm:cxnLst>
    <dgm:cxn modelId="{2D276116-2359-4B84-A628-962CFA3DD81D}" srcId="{A48892A8-8F59-4867-91D5-71F111550383}" destId="{EB45A703-BAC3-4ABB-822F-329D20FDA007}" srcOrd="0" destOrd="0" parTransId="{5F527288-F573-463B-B7F2-4CF12A6187BB}" sibTransId="{59147FB7-BA8B-4F41-8CB4-3CC0A2427847}"/>
    <dgm:cxn modelId="{0428D816-5D09-44EE-88A4-ECF4F7F0D345}" type="presOf" srcId="{A48892A8-8F59-4867-91D5-71F111550383}" destId="{AE0E941A-84AF-4B4D-84E8-B3D90FBA8C58}" srcOrd="0" destOrd="0" presId="urn:microsoft.com/office/officeart/2005/8/layout/orgChart1"/>
    <dgm:cxn modelId="{23863F2F-F9ED-43CA-8919-EDF661830B6E}" type="presOf" srcId="{89DC1973-E33E-4C68-BC71-8CEA6A401C06}" destId="{6301638C-298F-4BD7-A5A0-BD02CEDD2A81}" srcOrd="1" destOrd="0" presId="urn:microsoft.com/office/officeart/2005/8/layout/orgChart1"/>
    <dgm:cxn modelId="{3B4EF637-F8D7-4CA8-B389-BC7F39AEC2DA}" srcId="{A48892A8-8F59-4867-91D5-71F111550383}" destId="{87553527-34FD-44E7-B1F1-CF245F658B82}" srcOrd="2" destOrd="0" parTransId="{EBAE8A8D-ED12-4430-B2EA-C689ED2BB6CC}" sibTransId="{5B41D533-F9B1-4BDB-AEF7-EBFDC912DAF2}"/>
    <dgm:cxn modelId="{A221C04A-ADD6-4393-A64B-008E19BC457D}" type="presOf" srcId="{EB45A703-BAC3-4ABB-822F-329D20FDA007}" destId="{A09B42E5-8257-483E-85FD-B9EAFA500B7B}" srcOrd="0" destOrd="0" presId="urn:microsoft.com/office/officeart/2005/8/layout/orgChart1"/>
    <dgm:cxn modelId="{B01BDB71-F4F0-4191-83BE-1A0CC0D684BC}" type="presOf" srcId="{89DC1973-E33E-4C68-BC71-8CEA6A401C06}" destId="{1B4D466D-CF35-4363-AAE1-1D6ED7B2901C}" srcOrd="0" destOrd="0" presId="urn:microsoft.com/office/officeart/2005/8/layout/orgChart1"/>
    <dgm:cxn modelId="{63646473-8C61-4BDB-B7DD-48AC64619549}" type="presOf" srcId="{10F8A5DA-DFFE-4505-B853-E2C6B0BDD75E}" destId="{6EC926E0-D7DD-4742-B06F-9DCBBD0DD9A6}" srcOrd="0" destOrd="0" presId="urn:microsoft.com/office/officeart/2005/8/layout/orgChart1"/>
    <dgm:cxn modelId="{65E92C57-0D80-4AED-BA58-B49647874535}" type="presOf" srcId="{87553527-34FD-44E7-B1F1-CF245F658B82}" destId="{14B2DC84-F4C3-4702-9742-98722B395F5D}" srcOrd="1" destOrd="0" presId="urn:microsoft.com/office/officeart/2005/8/layout/orgChart1"/>
    <dgm:cxn modelId="{F8475988-9A1A-4FA2-91BB-9C72714582C9}" type="presOf" srcId="{5F527288-F573-463B-B7F2-4CF12A6187BB}" destId="{54D9B8AA-5677-44F5-A0B6-0231FE085B12}" srcOrd="0" destOrd="0" presId="urn:microsoft.com/office/officeart/2005/8/layout/orgChart1"/>
    <dgm:cxn modelId="{C6F66DAB-C220-4FEB-93E6-E039EB208540}" type="presOf" srcId="{A48892A8-8F59-4867-91D5-71F111550383}" destId="{2FFF1C3E-1F76-4238-A4B4-697B169FEE0B}" srcOrd="1" destOrd="0" presId="urn:microsoft.com/office/officeart/2005/8/layout/orgChart1"/>
    <dgm:cxn modelId="{37BA00C3-8474-4921-B1B0-C16F72C6EA09}" srcId="{A48892A8-8F59-4867-91D5-71F111550383}" destId="{89DC1973-E33E-4C68-BC71-8CEA6A401C06}" srcOrd="1" destOrd="0" parTransId="{3EEE203A-F5E7-4135-81D3-FDEFD39E180B}" sibTransId="{661784AF-5A6C-436D-9101-C410F15DAF99}"/>
    <dgm:cxn modelId="{658605CC-B34F-4A1C-902D-EE364B7E76A6}" type="presOf" srcId="{3EEE203A-F5E7-4135-81D3-FDEFD39E180B}" destId="{A5020948-36EC-4224-B1EB-64C72E9AD7C9}" srcOrd="0" destOrd="0" presId="urn:microsoft.com/office/officeart/2005/8/layout/orgChart1"/>
    <dgm:cxn modelId="{C992ECD8-9C20-4530-8BDE-1CBCE93EE2EB}" type="presOf" srcId="{EB45A703-BAC3-4ABB-822F-329D20FDA007}" destId="{D561FF3E-ACB5-44B4-B9E5-1A80890453A2}" srcOrd="1" destOrd="0" presId="urn:microsoft.com/office/officeart/2005/8/layout/orgChart1"/>
    <dgm:cxn modelId="{D5D8EBDA-1E47-4CE0-99A2-C973A65A4134}" srcId="{10F8A5DA-DFFE-4505-B853-E2C6B0BDD75E}" destId="{A48892A8-8F59-4867-91D5-71F111550383}" srcOrd="0" destOrd="0" parTransId="{044A46E1-426D-4554-93D2-F7C5DB0DEF68}" sibTransId="{22CA3CC3-830C-4F2F-AF6F-B9FE233FDE53}"/>
    <dgm:cxn modelId="{CBABDCE3-B90B-4C06-BDE6-E4FD50FA1AEA}" type="presOf" srcId="{EBAE8A8D-ED12-4430-B2EA-C689ED2BB6CC}" destId="{0AF86F96-E0E0-42E6-87A6-D506CC15A015}" srcOrd="0" destOrd="0" presId="urn:microsoft.com/office/officeart/2005/8/layout/orgChart1"/>
    <dgm:cxn modelId="{705388FC-A7DD-44E0-94BB-CE0D2C5F9D34}" type="presOf" srcId="{87553527-34FD-44E7-B1F1-CF245F658B82}" destId="{1B34EC68-9BA7-4A83-AE48-E4DE84AA2680}" srcOrd="0" destOrd="0" presId="urn:microsoft.com/office/officeart/2005/8/layout/orgChart1"/>
    <dgm:cxn modelId="{9D983E58-502E-469F-9A23-F417E0A31BAD}" type="presParOf" srcId="{6EC926E0-D7DD-4742-B06F-9DCBBD0DD9A6}" destId="{B2F96598-0E9C-4C82-8AF2-5DD8F0F651CC}" srcOrd="0" destOrd="0" presId="urn:microsoft.com/office/officeart/2005/8/layout/orgChart1"/>
    <dgm:cxn modelId="{D29D706F-A648-4035-B8F2-B6EAEA20D7AE}" type="presParOf" srcId="{B2F96598-0E9C-4C82-8AF2-5DD8F0F651CC}" destId="{ED870948-60A8-493B-993C-D4C6B9DCB744}" srcOrd="0" destOrd="0" presId="urn:microsoft.com/office/officeart/2005/8/layout/orgChart1"/>
    <dgm:cxn modelId="{255C5E1E-E71E-469F-97BD-75ABCA976C85}" type="presParOf" srcId="{ED870948-60A8-493B-993C-D4C6B9DCB744}" destId="{AE0E941A-84AF-4B4D-84E8-B3D90FBA8C58}" srcOrd="0" destOrd="0" presId="urn:microsoft.com/office/officeart/2005/8/layout/orgChart1"/>
    <dgm:cxn modelId="{C2754286-C924-4E1D-AE2F-9F843695AC58}" type="presParOf" srcId="{ED870948-60A8-493B-993C-D4C6B9DCB744}" destId="{2FFF1C3E-1F76-4238-A4B4-697B169FEE0B}" srcOrd="1" destOrd="0" presId="urn:microsoft.com/office/officeart/2005/8/layout/orgChart1"/>
    <dgm:cxn modelId="{55371926-5D7B-45DF-977E-835943DDE596}" type="presParOf" srcId="{B2F96598-0E9C-4C82-8AF2-5DD8F0F651CC}" destId="{C5609ADD-5B86-4DEA-8D65-DF1375051855}" srcOrd="1" destOrd="0" presId="urn:microsoft.com/office/officeart/2005/8/layout/orgChart1"/>
    <dgm:cxn modelId="{764D2BBF-7C9F-41F3-9989-3FE0D65F7EDB}" type="presParOf" srcId="{C5609ADD-5B86-4DEA-8D65-DF1375051855}" destId="{54D9B8AA-5677-44F5-A0B6-0231FE085B12}" srcOrd="0" destOrd="0" presId="urn:microsoft.com/office/officeart/2005/8/layout/orgChart1"/>
    <dgm:cxn modelId="{C5E4C301-E92D-4653-8EA6-3AB6C16DA1F8}" type="presParOf" srcId="{C5609ADD-5B86-4DEA-8D65-DF1375051855}" destId="{0A08249E-152A-44BE-8B03-8D0C65B4BCD6}" srcOrd="1" destOrd="0" presId="urn:microsoft.com/office/officeart/2005/8/layout/orgChart1"/>
    <dgm:cxn modelId="{16F7AAC3-0814-40E4-88D4-F25219A68B2F}" type="presParOf" srcId="{0A08249E-152A-44BE-8B03-8D0C65B4BCD6}" destId="{8896A47A-1A33-4069-BE82-64A9267B1903}" srcOrd="0" destOrd="0" presId="urn:microsoft.com/office/officeart/2005/8/layout/orgChart1"/>
    <dgm:cxn modelId="{ECA7E311-E964-4F5A-B6F3-525D5DCFC5E7}" type="presParOf" srcId="{8896A47A-1A33-4069-BE82-64A9267B1903}" destId="{A09B42E5-8257-483E-85FD-B9EAFA500B7B}" srcOrd="0" destOrd="0" presId="urn:microsoft.com/office/officeart/2005/8/layout/orgChart1"/>
    <dgm:cxn modelId="{18944FD1-0162-4FAC-A33E-CF3EC929AB40}" type="presParOf" srcId="{8896A47A-1A33-4069-BE82-64A9267B1903}" destId="{D561FF3E-ACB5-44B4-B9E5-1A80890453A2}" srcOrd="1" destOrd="0" presId="urn:microsoft.com/office/officeart/2005/8/layout/orgChart1"/>
    <dgm:cxn modelId="{ED941FAC-2DB0-4416-B206-ECE5B869983A}" type="presParOf" srcId="{0A08249E-152A-44BE-8B03-8D0C65B4BCD6}" destId="{438E3BF9-0D7B-4CB9-8F3B-48997789F8DD}" srcOrd="1" destOrd="0" presId="urn:microsoft.com/office/officeart/2005/8/layout/orgChart1"/>
    <dgm:cxn modelId="{AC774747-6FB7-44DD-BC58-C6904889DB47}" type="presParOf" srcId="{0A08249E-152A-44BE-8B03-8D0C65B4BCD6}" destId="{1BF66121-FC94-488D-B0A8-76D183BB433E}" srcOrd="2" destOrd="0" presId="urn:microsoft.com/office/officeart/2005/8/layout/orgChart1"/>
    <dgm:cxn modelId="{9E50FE6E-7E5B-4BFC-B578-3B3EEE39C9EA}" type="presParOf" srcId="{C5609ADD-5B86-4DEA-8D65-DF1375051855}" destId="{A5020948-36EC-4224-B1EB-64C72E9AD7C9}" srcOrd="2" destOrd="0" presId="urn:microsoft.com/office/officeart/2005/8/layout/orgChart1"/>
    <dgm:cxn modelId="{47A2E9F5-3E9E-4B80-9A72-18ECC8043AFF}" type="presParOf" srcId="{C5609ADD-5B86-4DEA-8D65-DF1375051855}" destId="{9346413A-2A26-4950-A456-188D83118B03}" srcOrd="3" destOrd="0" presId="urn:microsoft.com/office/officeart/2005/8/layout/orgChart1"/>
    <dgm:cxn modelId="{5AB48BFE-7483-43A4-978B-22E90071014C}" type="presParOf" srcId="{9346413A-2A26-4950-A456-188D83118B03}" destId="{71C3129C-4027-48DD-84D3-27595C6F4A93}" srcOrd="0" destOrd="0" presId="urn:microsoft.com/office/officeart/2005/8/layout/orgChart1"/>
    <dgm:cxn modelId="{BFA80487-FA4A-4D20-BC02-DB8DA211D3DA}" type="presParOf" srcId="{71C3129C-4027-48DD-84D3-27595C6F4A93}" destId="{1B4D466D-CF35-4363-AAE1-1D6ED7B2901C}" srcOrd="0" destOrd="0" presId="urn:microsoft.com/office/officeart/2005/8/layout/orgChart1"/>
    <dgm:cxn modelId="{1E2928CB-F8C9-4E83-B478-6443DA5A9E7F}" type="presParOf" srcId="{71C3129C-4027-48DD-84D3-27595C6F4A93}" destId="{6301638C-298F-4BD7-A5A0-BD02CEDD2A81}" srcOrd="1" destOrd="0" presId="urn:microsoft.com/office/officeart/2005/8/layout/orgChart1"/>
    <dgm:cxn modelId="{F0970F3D-6D1C-46CC-9D0B-9F8A8E747B26}" type="presParOf" srcId="{9346413A-2A26-4950-A456-188D83118B03}" destId="{C851284B-BDA6-4713-B98E-5864BD0F4E4C}" srcOrd="1" destOrd="0" presId="urn:microsoft.com/office/officeart/2005/8/layout/orgChart1"/>
    <dgm:cxn modelId="{3C2B8AA0-01BD-42BD-B171-DE02FA389285}" type="presParOf" srcId="{9346413A-2A26-4950-A456-188D83118B03}" destId="{CF484825-A187-43EB-AB42-CA63A39B0192}" srcOrd="2" destOrd="0" presId="urn:microsoft.com/office/officeart/2005/8/layout/orgChart1"/>
    <dgm:cxn modelId="{21946A33-3A2B-4A37-8B7E-4E749C06E008}" type="presParOf" srcId="{C5609ADD-5B86-4DEA-8D65-DF1375051855}" destId="{0AF86F96-E0E0-42E6-87A6-D506CC15A015}" srcOrd="4" destOrd="0" presId="urn:microsoft.com/office/officeart/2005/8/layout/orgChart1"/>
    <dgm:cxn modelId="{9FDE71F8-476B-4887-941B-789057FB8DDA}" type="presParOf" srcId="{C5609ADD-5B86-4DEA-8D65-DF1375051855}" destId="{10411F13-8137-48B7-B352-D24286FF70FC}" srcOrd="5" destOrd="0" presId="urn:microsoft.com/office/officeart/2005/8/layout/orgChart1"/>
    <dgm:cxn modelId="{AA716C80-B12F-430D-A268-D46DBC717ACD}" type="presParOf" srcId="{10411F13-8137-48B7-B352-D24286FF70FC}" destId="{9160D1FF-16CC-46C9-AD67-37A130FFA4C8}" srcOrd="0" destOrd="0" presId="urn:microsoft.com/office/officeart/2005/8/layout/orgChart1"/>
    <dgm:cxn modelId="{C52981AC-EA43-4D21-80A9-808CDF71DE39}" type="presParOf" srcId="{9160D1FF-16CC-46C9-AD67-37A130FFA4C8}" destId="{1B34EC68-9BA7-4A83-AE48-E4DE84AA2680}" srcOrd="0" destOrd="0" presId="urn:microsoft.com/office/officeart/2005/8/layout/orgChart1"/>
    <dgm:cxn modelId="{62D8CBEB-FAA5-4844-8CE2-EEB85DE8DFA9}" type="presParOf" srcId="{9160D1FF-16CC-46C9-AD67-37A130FFA4C8}" destId="{14B2DC84-F4C3-4702-9742-98722B395F5D}" srcOrd="1" destOrd="0" presId="urn:microsoft.com/office/officeart/2005/8/layout/orgChart1"/>
    <dgm:cxn modelId="{6C833B13-3287-4704-8657-78CE5806C473}" type="presParOf" srcId="{10411F13-8137-48B7-B352-D24286FF70FC}" destId="{05EB0A1F-558E-4F19-9903-BAB33BF3E572}" srcOrd="1" destOrd="0" presId="urn:microsoft.com/office/officeart/2005/8/layout/orgChart1"/>
    <dgm:cxn modelId="{0B1AD79F-56AE-4FAA-B7FC-1FF6CBD4EFC7}" type="presParOf" srcId="{10411F13-8137-48B7-B352-D24286FF70FC}" destId="{BDB106ED-2B25-4B46-9EA6-3B273CC8062C}" srcOrd="2" destOrd="0" presId="urn:microsoft.com/office/officeart/2005/8/layout/orgChart1"/>
    <dgm:cxn modelId="{D6645B68-8D11-4E17-9D07-4744EE574E0E}" type="presParOf" srcId="{B2F96598-0E9C-4C82-8AF2-5DD8F0F651CC}" destId="{DE15EFB6-3E8F-48ED-B059-48D9E7F01C11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9D74F1-BE0C-4D8B-8A1A-30BE7C00F0D3}" type="doc">
      <dgm:prSet loTypeId="urn:microsoft.com/office/officeart/2005/8/layout/cycle5" loCatId="cycle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AE"/>
        </a:p>
      </dgm:t>
    </dgm:pt>
    <dgm:pt modelId="{D7B75FAE-AB64-4900-86C5-8915733291A3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</a:rPr>
            <a:t>Planning and Direction</a:t>
          </a:r>
          <a:endParaRPr lang="en-AE" dirty="0">
            <a:solidFill>
              <a:schemeClr val="bg1"/>
            </a:solidFill>
          </a:endParaRPr>
        </a:p>
      </dgm:t>
    </dgm:pt>
    <dgm:pt modelId="{7F18B604-03A4-40EA-8149-12F43655139A}" type="parTrans" cxnId="{9DB802D5-E71E-4B39-81A0-1EBB6179A7B3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FE5B7684-10F0-424F-B2D7-20D60CC31217}" type="sibTrans" cxnId="{9DB802D5-E71E-4B39-81A0-1EBB6179A7B3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A80F3AC9-5298-4A81-ABDC-24C0217A7F74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</a:rPr>
            <a:t>Processing</a:t>
          </a:r>
          <a:endParaRPr lang="en-AE" dirty="0">
            <a:solidFill>
              <a:schemeClr val="bg1"/>
            </a:solidFill>
          </a:endParaRPr>
        </a:p>
      </dgm:t>
    </dgm:pt>
    <dgm:pt modelId="{246EE47A-A65F-4000-AE29-9FFA18DFBB47}" type="parTrans" cxnId="{6AC3BE45-3A61-4049-B0E0-91F7A3040844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87DBCFCF-901C-44CB-9F4C-F82A56765945}" type="sibTrans" cxnId="{6AC3BE45-3A61-4049-B0E0-91F7A3040844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F3A4F927-BD60-4F0F-917D-5520CEC96B8A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</a:rPr>
            <a:t>Analysis and Production</a:t>
          </a:r>
          <a:endParaRPr lang="en-AE" dirty="0">
            <a:solidFill>
              <a:schemeClr val="bg1"/>
            </a:solidFill>
          </a:endParaRPr>
        </a:p>
      </dgm:t>
    </dgm:pt>
    <dgm:pt modelId="{86F1ADDD-7526-4178-9833-47FC5A28E802}" type="parTrans" cxnId="{34519E55-5C83-46AC-9163-4CA1A2A79BB6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F79EAD1B-D1E3-4220-92ED-8E0379E72812}" type="sibTrans" cxnId="{34519E55-5C83-46AC-9163-4CA1A2A79BB6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FC5EF11B-CDEB-4699-8822-F90D814310E5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</a:rPr>
            <a:t>Collection of data</a:t>
          </a:r>
          <a:endParaRPr lang="en-AE" dirty="0">
            <a:solidFill>
              <a:schemeClr val="bg1"/>
            </a:solidFill>
          </a:endParaRPr>
        </a:p>
      </dgm:t>
    </dgm:pt>
    <dgm:pt modelId="{22D0FD50-A440-44A3-9A91-0FC5B0A86FC3}" type="parTrans" cxnId="{0D164A72-5A9E-4FF1-A0D3-73F80482FBFD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E58704A5-19B2-4051-A66B-6B642738DC52}" type="sibTrans" cxnId="{0D164A72-5A9E-4FF1-A0D3-73F80482FBFD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4321B73D-4D5D-4DAA-A930-99DC3344739D}">
      <dgm:prSet phldrT="[Text]"/>
      <dgm:spPr/>
      <dgm:t>
        <a:bodyPr/>
        <a:lstStyle/>
        <a:p>
          <a:r>
            <a:rPr lang="it-IT" dirty="0" err="1">
              <a:solidFill>
                <a:schemeClr val="bg1"/>
              </a:solidFill>
            </a:rPr>
            <a:t>Dissemination</a:t>
          </a:r>
          <a:endParaRPr lang="en-AE" dirty="0">
            <a:solidFill>
              <a:schemeClr val="bg1"/>
            </a:solidFill>
          </a:endParaRPr>
        </a:p>
      </dgm:t>
    </dgm:pt>
    <dgm:pt modelId="{6862E06C-6861-44C8-8419-7C25C458C33E}" type="parTrans" cxnId="{18B8CF31-EC29-4469-AF0F-06D3377BA6DD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FDF3DA3C-38BA-45EA-9159-A9FB39F8531E}" type="sibTrans" cxnId="{18B8CF31-EC29-4469-AF0F-06D3377BA6DD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3E3EE050-3A3D-4315-B84A-92FFB0E7DD16}" type="pres">
      <dgm:prSet presAssocID="{699D74F1-BE0C-4D8B-8A1A-30BE7C00F0D3}" presName="cycle" presStyleCnt="0">
        <dgm:presLayoutVars>
          <dgm:dir/>
          <dgm:resizeHandles val="exact"/>
        </dgm:presLayoutVars>
      </dgm:prSet>
      <dgm:spPr/>
    </dgm:pt>
    <dgm:pt modelId="{C4DFDE24-779A-45FD-A3F6-44B7CAF89166}" type="pres">
      <dgm:prSet presAssocID="{D7B75FAE-AB64-4900-86C5-8915733291A3}" presName="node" presStyleLbl="node1" presStyleIdx="0" presStyleCnt="5">
        <dgm:presLayoutVars>
          <dgm:bulletEnabled val="1"/>
        </dgm:presLayoutVars>
      </dgm:prSet>
      <dgm:spPr/>
    </dgm:pt>
    <dgm:pt modelId="{13124086-C6EC-4C7C-BA95-E70DE53842D7}" type="pres">
      <dgm:prSet presAssocID="{D7B75FAE-AB64-4900-86C5-8915733291A3}" presName="spNode" presStyleCnt="0"/>
      <dgm:spPr/>
    </dgm:pt>
    <dgm:pt modelId="{9BCFAAA7-157B-4495-827F-48A3B2497CDB}" type="pres">
      <dgm:prSet presAssocID="{FE5B7684-10F0-424F-B2D7-20D60CC31217}" presName="sibTrans" presStyleLbl="sibTrans1D1" presStyleIdx="0" presStyleCnt="5"/>
      <dgm:spPr/>
    </dgm:pt>
    <dgm:pt modelId="{059E906B-F7AE-41A9-BC00-4F3C1D50CC6A}" type="pres">
      <dgm:prSet presAssocID="{FC5EF11B-CDEB-4699-8822-F90D814310E5}" presName="node" presStyleLbl="node1" presStyleIdx="1" presStyleCnt="5">
        <dgm:presLayoutVars>
          <dgm:bulletEnabled val="1"/>
        </dgm:presLayoutVars>
      </dgm:prSet>
      <dgm:spPr/>
    </dgm:pt>
    <dgm:pt modelId="{658B08FC-B251-4387-B9E9-170CB96F86D2}" type="pres">
      <dgm:prSet presAssocID="{FC5EF11B-CDEB-4699-8822-F90D814310E5}" presName="spNode" presStyleCnt="0"/>
      <dgm:spPr/>
    </dgm:pt>
    <dgm:pt modelId="{F7751377-0A04-4F2A-A91E-875FB55D2BCF}" type="pres">
      <dgm:prSet presAssocID="{E58704A5-19B2-4051-A66B-6B642738DC52}" presName="sibTrans" presStyleLbl="sibTrans1D1" presStyleIdx="1" presStyleCnt="5"/>
      <dgm:spPr/>
    </dgm:pt>
    <dgm:pt modelId="{27AF33E0-B652-4FA3-8FA0-D2E64407263A}" type="pres">
      <dgm:prSet presAssocID="{A80F3AC9-5298-4A81-ABDC-24C0217A7F74}" presName="node" presStyleLbl="node1" presStyleIdx="2" presStyleCnt="5">
        <dgm:presLayoutVars>
          <dgm:bulletEnabled val="1"/>
        </dgm:presLayoutVars>
      </dgm:prSet>
      <dgm:spPr/>
    </dgm:pt>
    <dgm:pt modelId="{4EBDC2AD-C0B0-434A-8299-2CD5C6169319}" type="pres">
      <dgm:prSet presAssocID="{A80F3AC9-5298-4A81-ABDC-24C0217A7F74}" presName="spNode" presStyleCnt="0"/>
      <dgm:spPr/>
    </dgm:pt>
    <dgm:pt modelId="{1283C2E9-EF31-43B0-BA5B-3D9C472C818D}" type="pres">
      <dgm:prSet presAssocID="{87DBCFCF-901C-44CB-9F4C-F82A56765945}" presName="sibTrans" presStyleLbl="sibTrans1D1" presStyleIdx="2" presStyleCnt="5"/>
      <dgm:spPr/>
    </dgm:pt>
    <dgm:pt modelId="{5185CDA1-8AE8-43B5-ABD0-EAD49E9733FB}" type="pres">
      <dgm:prSet presAssocID="{F3A4F927-BD60-4F0F-917D-5520CEC96B8A}" presName="node" presStyleLbl="node1" presStyleIdx="3" presStyleCnt="5">
        <dgm:presLayoutVars>
          <dgm:bulletEnabled val="1"/>
        </dgm:presLayoutVars>
      </dgm:prSet>
      <dgm:spPr/>
    </dgm:pt>
    <dgm:pt modelId="{DF51DF08-1F78-43DA-B886-6F1ED73907B6}" type="pres">
      <dgm:prSet presAssocID="{F3A4F927-BD60-4F0F-917D-5520CEC96B8A}" presName="spNode" presStyleCnt="0"/>
      <dgm:spPr/>
    </dgm:pt>
    <dgm:pt modelId="{7F4B466A-81A8-4BF4-BC91-5DADE8021405}" type="pres">
      <dgm:prSet presAssocID="{F79EAD1B-D1E3-4220-92ED-8E0379E72812}" presName="sibTrans" presStyleLbl="sibTrans1D1" presStyleIdx="3" presStyleCnt="5"/>
      <dgm:spPr/>
    </dgm:pt>
    <dgm:pt modelId="{5AF10F92-A483-4CAC-9E79-7CB800AC7D18}" type="pres">
      <dgm:prSet presAssocID="{4321B73D-4D5D-4DAA-A930-99DC3344739D}" presName="node" presStyleLbl="node1" presStyleIdx="4" presStyleCnt="5" custScaleX="116986">
        <dgm:presLayoutVars>
          <dgm:bulletEnabled val="1"/>
        </dgm:presLayoutVars>
      </dgm:prSet>
      <dgm:spPr/>
    </dgm:pt>
    <dgm:pt modelId="{E0C2A32E-94D7-4B4B-8F0A-E22CAE756FEA}" type="pres">
      <dgm:prSet presAssocID="{4321B73D-4D5D-4DAA-A930-99DC3344739D}" presName="spNode" presStyleCnt="0"/>
      <dgm:spPr/>
    </dgm:pt>
    <dgm:pt modelId="{BE494C8B-014F-4D37-87CE-6D3F9D8147DF}" type="pres">
      <dgm:prSet presAssocID="{FDF3DA3C-38BA-45EA-9159-A9FB39F8531E}" presName="sibTrans" presStyleLbl="sibTrans1D1" presStyleIdx="4" presStyleCnt="5"/>
      <dgm:spPr/>
    </dgm:pt>
  </dgm:ptLst>
  <dgm:cxnLst>
    <dgm:cxn modelId="{DAB2BE0D-19CA-45D7-85C2-26B3F7E074CB}" type="presOf" srcId="{FDF3DA3C-38BA-45EA-9159-A9FB39F8531E}" destId="{BE494C8B-014F-4D37-87CE-6D3F9D8147DF}" srcOrd="0" destOrd="0" presId="urn:microsoft.com/office/officeart/2005/8/layout/cycle5"/>
    <dgm:cxn modelId="{F2C0BB19-67D0-47B0-992E-99D44A2393AA}" type="presOf" srcId="{699D74F1-BE0C-4D8B-8A1A-30BE7C00F0D3}" destId="{3E3EE050-3A3D-4315-B84A-92FFB0E7DD16}" srcOrd="0" destOrd="0" presId="urn:microsoft.com/office/officeart/2005/8/layout/cycle5"/>
    <dgm:cxn modelId="{9BB2342A-109B-469A-BAD2-EBB056776804}" type="presOf" srcId="{D7B75FAE-AB64-4900-86C5-8915733291A3}" destId="{C4DFDE24-779A-45FD-A3F6-44B7CAF89166}" srcOrd="0" destOrd="0" presId="urn:microsoft.com/office/officeart/2005/8/layout/cycle5"/>
    <dgm:cxn modelId="{18B8CF31-EC29-4469-AF0F-06D3377BA6DD}" srcId="{699D74F1-BE0C-4D8B-8A1A-30BE7C00F0D3}" destId="{4321B73D-4D5D-4DAA-A930-99DC3344739D}" srcOrd="4" destOrd="0" parTransId="{6862E06C-6861-44C8-8419-7C25C458C33E}" sibTransId="{FDF3DA3C-38BA-45EA-9159-A9FB39F8531E}"/>
    <dgm:cxn modelId="{DB970A60-0A67-417F-992D-6B3425C4DCC1}" type="presOf" srcId="{FC5EF11B-CDEB-4699-8822-F90D814310E5}" destId="{059E906B-F7AE-41A9-BC00-4F3C1D50CC6A}" srcOrd="0" destOrd="0" presId="urn:microsoft.com/office/officeart/2005/8/layout/cycle5"/>
    <dgm:cxn modelId="{7BA39865-7712-4275-A130-7767251E288A}" type="presOf" srcId="{F3A4F927-BD60-4F0F-917D-5520CEC96B8A}" destId="{5185CDA1-8AE8-43B5-ABD0-EAD49E9733FB}" srcOrd="0" destOrd="0" presId="urn:microsoft.com/office/officeart/2005/8/layout/cycle5"/>
    <dgm:cxn modelId="{6AC3BE45-3A61-4049-B0E0-91F7A3040844}" srcId="{699D74F1-BE0C-4D8B-8A1A-30BE7C00F0D3}" destId="{A80F3AC9-5298-4A81-ABDC-24C0217A7F74}" srcOrd="2" destOrd="0" parTransId="{246EE47A-A65F-4000-AE29-9FFA18DFBB47}" sibTransId="{87DBCFCF-901C-44CB-9F4C-F82A56765945}"/>
    <dgm:cxn modelId="{14A5EA46-9240-47CC-9131-1529B02D4118}" type="presOf" srcId="{FE5B7684-10F0-424F-B2D7-20D60CC31217}" destId="{9BCFAAA7-157B-4495-827F-48A3B2497CDB}" srcOrd="0" destOrd="0" presId="urn:microsoft.com/office/officeart/2005/8/layout/cycle5"/>
    <dgm:cxn modelId="{0D164A72-5A9E-4FF1-A0D3-73F80482FBFD}" srcId="{699D74F1-BE0C-4D8B-8A1A-30BE7C00F0D3}" destId="{FC5EF11B-CDEB-4699-8822-F90D814310E5}" srcOrd="1" destOrd="0" parTransId="{22D0FD50-A440-44A3-9A91-0FC5B0A86FC3}" sibTransId="{E58704A5-19B2-4051-A66B-6B642738DC52}"/>
    <dgm:cxn modelId="{34519E55-5C83-46AC-9163-4CA1A2A79BB6}" srcId="{699D74F1-BE0C-4D8B-8A1A-30BE7C00F0D3}" destId="{F3A4F927-BD60-4F0F-917D-5520CEC96B8A}" srcOrd="3" destOrd="0" parTransId="{86F1ADDD-7526-4178-9833-47FC5A28E802}" sibTransId="{F79EAD1B-D1E3-4220-92ED-8E0379E72812}"/>
    <dgm:cxn modelId="{34163685-7925-4631-924F-D5C97D480EEA}" type="presOf" srcId="{F79EAD1B-D1E3-4220-92ED-8E0379E72812}" destId="{7F4B466A-81A8-4BF4-BC91-5DADE8021405}" srcOrd="0" destOrd="0" presId="urn:microsoft.com/office/officeart/2005/8/layout/cycle5"/>
    <dgm:cxn modelId="{B2C7A08E-5F76-4F23-8E5C-95AF1DE47B30}" type="presOf" srcId="{E58704A5-19B2-4051-A66B-6B642738DC52}" destId="{F7751377-0A04-4F2A-A91E-875FB55D2BCF}" srcOrd="0" destOrd="0" presId="urn:microsoft.com/office/officeart/2005/8/layout/cycle5"/>
    <dgm:cxn modelId="{EE619799-C21E-468A-809C-2DA7E4ACF7F1}" type="presOf" srcId="{4321B73D-4D5D-4DAA-A930-99DC3344739D}" destId="{5AF10F92-A483-4CAC-9E79-7CB800AC7D18}" srcOrd="0" destOrd="0" presId="urn:microsoft.com/office/officeart/2005/8/layout/cycle5"/>
    <dgm:cxn modelId="{177B38CB-9F76-41FC-B95C-B6120E5C8A17}" type="presOf" srcId="{87DBCFCF-901C-44CB-9F4C-F82A56765945}" destId="{1283C2E9-EF31-43B0-BA5B-3D9C472C818D}" srcOrd="0" destOrd="0" presId="urn:microsoft.com/office/officeart/2005/8/layout/cycle5"/>
    <dgm:cxn modelId="{9DB802D5-E71E-4B39-81A0-1EBB6179A7B3}" srcId="{699D74F1-BE0C-4D8B-8A1A-30BE7C00F0D3}" destId="{D7B75FAE-AB64-4900-86C5-8915733291A3}" srcOrd="0" destOrd="0" parTransId="{7F18B604-03A4-40EA-8149-12F43655139A}" sibTransId="{FE5B7684-10F0-424F-B2D7-20D60CC31217}"/>
    <dgm:cxn modelId="{DD4664F5-A976-4A1A-B80B-C7812DE93226}" type="presOf" srcId="{A80F3AC9-5298-4A81-ABDC-24C0217A7F74}" destId="{27AF33E0-B652-4FA3-8FA0-D2E64407263A}" srcOrd="0" destOrd="0" presId="urn:microsoft.com/office/officeart/2005/8/layout/cycle5"/>
    <dgm:cxn modelId="{6BA275F8-B8B1-46BA-88A9-C9476E6C9E82}" type="presParOf" srcId="{3E3EE050-3A3D-4315-B84A-92FFB0E7DD16}" destId="{C4DFDE24-779A-45FD-A3F6-44B7CAF89166}" srcOrd="0" destOrd="0" presId="urn:microsoft.com/office/officeart/2005/8/layout/cycle5"/>
    <dgm:cxn modelId="{499DEC09-9E4C-4091-B926-808A6634E2AB}" type="presParOf" srcId="{3E3EE050-3A3D-4315-B84A-92FFB0E7DD16}" destId="{13124086-C6EC-4C7C-BA95-E70DE53842D7}" srcOrd="1" destOrd="0" presId="urn:microsoft.com/office/officeart/2005/8/layout/cycle5"/>
    <dgm:cxn modelId="{F85CF8DA-8BA5-442C-800A-8EBE7E529537}" type="presParOf" srcId="{3E3EE050-3A3D-4315-B84A-92FFB0E7DD16}" destId="{9BCFAAA7-157B-4495-827F-48A3B2497CDB}" srcOrd="2" destOrd="0" presId="urn:microsoft.com/office/officeart/2005/8/layout/cycle5"/>
    <dgm:cxn modelId="{EE98EBB6-5419-4C7B-8ECB-3003DCCB6EBD}" type="presParOf" srcId="{3E3EE050-3A3D-4315-B84A-92FFB0E7DD16}" destId="{059E906B-F7AE-41A9-BC00-4F3C1D50CC6A}" srcOrd="3" destOrd="0" presId="urn:microsoft.com/office/officeart/2005/8/layout/cycle5"/>
    <dgm:cxn modelId="{4016714D-5FEE-4F3E-B5E3-DB225F61AAA1}" type="presParOf" srcId="{3E3EE050-3A3D-4315-B84A-92FFB0E7DD16}" destId="{658B08FC-B251-4387-B9E9-170CB96F86D2}" srcOrd="4" destOrd="0" presId="urn:microsoft.com/office/officeart/2005/8/layout/cycle5"/>
    <dgm:cxn modelId="{F4C81AEB-C725-42B3-BE85-74959D6C3EC0}" type="presParOf" srcId="{3E3EE050-3A3D-4315-B84A-92FFB0E7DD16}" destId="{F7751377-0A04-4F2A-A91E-875FB55D2BCF}" srcOrd="5" destOrd="0" presId="urn:microsoft.com/office/officeart/2005/8/layout/cycle5"/>
    <dgm:cxn modelId="{A7FF8419-25E2-436A-97F5-C9E5FF236859}" type="presParOf" srcId="{3E3EE050-3A3D-4315-B84A-92FFB0E7DD16}" destId="{27AF33E0-B652-4FA3-8FA0-D2E64407263A}" srcOrd="6" destOrd="0" presId="urn:microsoft.com/office/officeart/2005/8/layout/cycle5"/>
    <dgm:cxn modelId="{97EF1376-4D69-4219-A7FA-3580268A601B}" type="presParOf" srcId="{3E3EE050-3A3D-4315-B84A-92FFB0E7DD16}" destId="{4EBDC2AD-C0B0-434A-8299-2CD5C6169319}" srcOrd="7" destOrd="0" presId="urn:microsoft.com/office/officeart/2005/8/layout/cycle5"/>
    <dgm:cxn modelId="{76DDA3C5-492D-41F0-BA07-0B6D0763A5F7}" type="presParOf" srcId="{3E3EE050-3A3D-4315-B84A-92FFB0E7DD16}" destId="{1283C2E9-EF31-43B0-BA5B-3D9C472C818D}" srcOrd="8" destOrd="0" presId="urn:microsoft.com/office/officeart/2005/8/layout/cycle5"/>
    <dgm:cxn modelId="{C9C74334-5A86-451D-A3AA-01336BF2BDAB}" type="presParOf" srcId="{3E3EE050-3A3D-4315-B84A-92FFB0E7DD16}" destId="{5185CDA1-8AE8-43B5-ABD0-EAD49E9733FB}" srcOrd="9" destOrd="0" presId="urn:microsoft.com/office/officeart/2005/8/layout/cycle5"/>
    <dgm:cxn modelId="{84512C5C-BE13-4A51-BC52-E85FF35E7EC4}" type="presParOf" srcId="{3E3EE050-3A3D-4315-B84A-92FFB0E7DD16}" destId="{DF51DF08-1F78-43DA-B886-6F1ED73907B6}" srcOrd="10" destOrd="0" presId="urn:microsoft.com/office/officeart/2005/8/layout/cycle5"/>
    <dgm:cxn modelId="{E16E5664-0AE4-4EA6-9C7C-CE6DFD7DCEA3}" type="presParOf" srcId="{3E3EE050-3A3D-4315-B84A-92FFB0E7DD16}" destId="{7F4B466A-81A8-4BF4-BC91-5DADE8021405}" srcOrd="11" destOrd="0" presId="urn:microsoft.com/office/officeart/2005/8/layout/cycle5"/>
    <dgm:cxn modelId="{1539433A-3F11-493F-98EC-20890F573E19}" type="presParOf" srcId="{3E3EE050-3A3D-4315-B84A-92FFB0E7DD16}" destId="{5AF10F92-A483-4CAC-9E79-7CB800AC7D18}" srcOrd="12" destOrd="0" presId="urn:microsoft.com/office/officeart/2005/8/layout/cycle5"/>
    <dgm:cxn modelId="{19CDA720-147A-40A4-8805-4E3084201C5D}" type="presParOf" srcId="{3E3EE050-3A3D-4315-B84A-92FFB0E7DD16}" destId="{E0C2A32E-94D7-4B4B-8F0A-E22CAE756FEA}" srcOrd="13" destOrd="0" presId="urn:microsoft.com/office/officeart/2005/8/layout/cycle5"/>
    <dgm:cxn modelId="{D540EB7C-7AB0-465B-924F-05C9FCCC1FA3}" type="presParOf" srcId="{3E3EE050-3A3D-4315-B84A-92FFB0E7DD16}" destId="{BE494C8B-014F-4D37-87CE-6D3F9D8147DF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25AD832-3847-4917-90E6-498F836740F0}" type="doc">
      <dgm:prSet loTypeId="urn:microsoft.com/office/officeart/2005/8/layout/vList6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AE"/>
        </a:p>
      </dgm:t>
    </dgm:pt>
    <dgm:pt modelId="{D2D1DA41-B1A2-4DE1-9FCB-2AADB785A294}">
      <dgm:prSet phldrT="[Text]"/>
      <dgm:spPr/>
      <dgm:t>
        <a:bodyPr/>
        <a:lstStyle/>
        <a:p>
          <a:r>
            <a:rPr lang="en-US" dirty="0"/>
            <a:t>Threat Actor</a:t>
          </a:r>
          <a:endParaRPr lang="en-AE" dirty="0"/>
        </a:p>
      </dgm:t>
    </dgm:pt>
    <dgm:pt modelId="{2F2C5A4E-076F-4FED-B3DA-7D1E84260AB1}" type="parTrans" cxnId="{167E5ED8-9619-480B-9D4D-E2D46D31716D}">
      <dgm:prSet/>
      <dgm:spPr/>
      <dgm:t>
        <a:bodyPr/>
        <a:lstStyle/>
        <a:p>
          <a:endParaRPr lang="en-AE"/>
        </a:p>
      </dgm:t>
    </dgm:pt>
    <dgm:pt modelId="{B60176C2-36E8-4EF4-8DA2-22C9EE341C89}" type="sibTrans" cxnId="{167E5ED8-9619-480B-9D4D-E2D46D31716D}">
      <dgm:prSet/>
      <dgm:spPr/>
      <dgm:t>
        <a:bodyPr/>
        <a:lstStyle/>
        <a:p>
          <a:endParaRPr lang="en-AE"/>
        </a:p>
      </dgm:t>
    </dgm:pt>
    <dgm:pt modelId="{1306B4BD-5DB9-41BF-9161-C65FA4308F67}">
      <dgm:prSet phldrT="[Text]"/>
      <dgm:spPr/>
      <dgm:t>
        <a:bodyPr/>
        <a:lstStyle/>
        <a:p>
          <a:r>
            <a:rPr lang="en-US" dirty="0"/>
            <a:t>Persona</a:t>
          </a:r>
          <a:endParaRPr lang="en-AE" dirty="0"/>
        </a:p>
      </dgm:t>
    </dgm:pt>
    <dgm:pt modelId="{6E5589DF-8D44-492F-9B73-A253B53AA9DD}" type="parTrans" cxnId="{BFFC4651-05BC-4736-8399-0D1E2EFAFD14}">
      <dgm:prSet/>
      <dgm:spPr/>
      <dgm:t>
        <a:bodyPr/>
        <a:lstStyle/>
        <a:p>
          <a:endParaRPr lang="en-AE"/>
        </a:p>
      </dgm:t>
    </dgm:pt>
    <dgm:pt modelId="{17D89384-9AE3-4D62-8F71-2ACB7E7905E7}" type="sibTrans" cxnId="{BFFC4651-05BC-4736-8399-0D1E2EFAFD14}">
      <dgm:prSet/>
      <dgm:spPr/>
      <dgm:t>
        <a:bodyPr/>
        <a:lstStyle/>
        <a:p>
          <a:endParaRPr lang="en-AE"/>
        </a:p>
      </dgm:t>
    </dgm:pt>
    <dgm:pt modelId="{7D0A4BCA-C5BE-4C42-85AD-9426E3CE42E7}">
      <dgm:prSet phldrT="[Text]"/>
      <dgm:spPr/>
      <dgm:t>
        <a:bodyPr/>
        <a:lstStyle/>
        <a:p>
          <a:r>
            <a:rPr lang="en-US" dirty="0"/>
            <a:t>Intelligence Requirements</a:t>
          </a:r>
          <a:endParaRPr lang="en-AE" dirty="0"/>
        </a:p>
      </dgm:t>
    </dgm:pt>
    <dgm:pt modelId="{9C6CF8A9-332E-4B63-815F-8CE690C8836E}" type="parTrans" cxnId="{9F28BD1C-F718-4656-97B5-E5166AFECCB0}">
      <dgm:prSet/>
      <dgm:spPr/>
      <dgm:t>
        <a:bodyPr/>
        <a:lstStyle/>
        <a:p>
          <a:endParaRPr lang="en-AE"/>
        </a:p>
      </dgm:t>
    </dgm:pt>
    <dgm:pt modelId="{7458DE7B-12F4-40B7-8400-CFA880B532D9}" type="sibTrans" cxnId="{9F28BD1C-F718-4656-97B5-E5166AFECCB0}">
      <dgm:prSet/>
      <dgm:spPr/>
      <dgm:t>
        <a:bodyPr/>
        <a:lstStyle/>
        <a:p>
          <a:endParaRPr lang="en-AE"/>
        </a:p>
      </dgm:t>
    </dgm:pt>
    <dgm:pt modelId="{51E16865-2331-4958-9C1C-E98A5D863EFD}">
      <dgm:prSet phldrT="[Text]"/>
      <dgm:spPr/>
      <dgm:t>
        <a:bodyPr/>
        <a:lstStyle/>
        <a:p>
          <a:r>
            <a:rPr lang="en-US" dirty="0"/>
            <a:t>Campaigns</a:t>
          </a:r>
          <a:endParaRPr lang="en-AE" dirty="0"/>
        </a:p>
      </dgm:t>
    </dgm:pt>
    <dgm:pt modelId="{B55C411A-49B4-4E42-BF04-E4943324C6B8}" type="parTrans" cxnId="{350852D2-335E-45B4-A524-2016FD8DABEC}">
      <dgm:prSet/>
      <dgm:spPr/>
      <dgm:t>
        <a:bodyPr/>
        <a:lstStyle/>
        <a:p>
          <a:endParaRPr lang="en-AE"/>
        </a:p>
      </dgm:t>
    </dgm:pt>
    <dgm:pt modelId="{429BC2E9-5074-47B1-A682-212CD5535F65}" type="sibTrans" cxnId="{350852D2-335E-45B4-A524-2016FD8DABEC}">
      <dgm:prSet/>
      <dgm:spPr/>
      <dgm:t>
        <a:bodyPr/>
        <a:lstStyle/>
        <a:p>
          <a:endParaRPr lang="en-AE"/>
        </a:p>
      </dgm:t>
    </dgm:pt>
    <dgm:pt modelId="{FF725E68-714E-4852-AC83-93BB57379D22}">
      <dgm:prSet phldrT="[Text]"/>
      <dgm:spPr/>
      <dgm:t>
        <a:bodyPr/>
        <a:lstStyle/>
        <a:p>
          <a:r>
            <a:rPr lang="it-IT" dirty="0" err="1"/>
            <a:t>Tactics</a:t>
          </a:r>
          <a:r>
            <a:rPr lang="it-IT" dirty="0"/>
            <a:t>, Techniques, and </a:t>
          </a:r>
          <a:r>
            <a:rPr lang="it-IT" dirty="0" err="1"/>
            <a:t>Procedures</a:t>
          </a:r>
          <a:r>
            <a:rPr lang="it-IT" dirty="0"/>
            <a:t> (TTP)</a:t>
          </a:r>
          <a:endParaRPr lang="en-AE" dirty="0"/>
        </a:p>
      </dgm:t>
    </dgm:pt>
    <dgm:pt modelId="{B8CAC2D5-3698-449F-8A41-4A6A421493AE}" type="parTrans" cxnId="{7EBFCA06-2E14-4F93-9E12-3564178C0308}">
      <dgm:prSet/>
      <dgm:spPr/>
      <dgm:t>
        <a:bodyPr/>
        <a:lstStyle/>
        <a:p>
          <a:endParaRPr lang="en-AE"/>
        </a:p>
      </dgm:t>
    </dgm:pt>
    <dgm:pt modelId="{D5155DE7-EE15-4D93-8404-014FC4F2CA36}" type="sibTrans" cxnId="{7EBFCA06-2E14-4F93-9E12-3564178C0308}">
      <dgm:prSet/>
      <dgm:spPr/>
      <dgm:t>
        <a:bodyPr/>
        <a:lstStyle/>
        <a:p>
          <a:endParaRPr lang="en-AE"/>
        </a:p>
      </dgm:t>
    </dgm:pt>
    <dgm:pt modelId="{E0937A75-15F7-4C85-B657-B6C47EA0FAD9}">
      <dgm:prSet phldrT="[Text]"/>
      <dgm:spPr/>
      <dgm:t>
        <a:bodyPr/>
        <a:lstStyle/>
        <a:p>
          <a:r>
            <a:rPr lang="en-US" dirty="0"/>
            <a:t>Intrusion</a:t>
          </a:r>
          <a:endParaRPr lang="en-AE" dirty="0"/>
        </a:p>
      </dgm:t>
    </dgm:pt>
    <dgm:pt modelId="{3CC745F7-7AA5-408F-8305-E5E36C65A3C0}" type="parTrans" cxnId="{C84C7CC0-79E2-4B88-BAEF-DCBA3993C27C}">
      <dgm:prSet/>
      <dgm:spPr/>
      <dgm:t>
        <a:bodyPr/>
        <a:lstStyle/>
        <a:p>
          <a:endParaRPr lang="en-AE"/>
        </a:p>
      </dgm:t>
    </dgm:pt>
    <dgm:pt modelId="{DD3E2D70-A5A1-4295-9464-FFC7925CCE40}" type="sibTrans" cxnId="{C84C7CC0-79E2-4B88-BAEF-DCBA3993C27C}">
      <dgm:prSet/>
      <dgm:spPr/>
      <dgm:t>
        <a:bodyPr/>
        <a:lstStyle/>
        <a:p>
          <a:endParaRPr lang="en-AE"/>
        </a:p>
      </dgm:t>
    </dgm:pt>
    <dgm:pt modelId="{FCF320CA-85BC-4386-8C98-DD5F5EFCC234}">
      <dgm:prSet phldrT="[Text]"/>
      <dgm:spPr/>
      <dgm:t>
        <a:bodyPr/>
        <a:lstStyle/>
        <a:p>
          <a:r>
            <a:rPr lang="en-US" dirty="0"/>
            <a:t>Traffic Light Protocol (TLP)</a:t>
          </a:r>
          <a:endParaRPr lang="en-AE" dirty="0"/>
        </a:p>
      </dgm:t>
    </dgm:pt>
    <dgm:pt modelId="{82CEAA76-25CF-4F22-A53E-F1833407ABF7}" type="parTrans" cxnId="{80B2DB95-D548-482F-A620-8B89E0330667}">
      <dgm:prSet/>
      <dgm:spPr/>
      <dgm:t>
        <a:bodyPr/>
        <a:lstStyle/>
        <a:p>
          <a:endParaRPr lang="en-AE"/>
        </a:p>
      </dgm:t>
    </dgm:pt>
    <dgm:pt modelId="{8BE6EB8C-65CF-4928-8613-DFD8D7F7EFE9}" type="sibTrans" cxnId="{80B2DB95-D548-482F-A620-8B89E0330667}">
      <dgm:prSet/>
      <dgm:spPr/>
      <dgm:t>
        <a:bodyPr/>
        <a:lstStyle/>
        <a:p>
          <a:endParaRPr lang="en-AE"/>
        </a:p>
      </dgm:t>
    </dgm:pt>
    <dgm:pt modelId="{2E94CC06-8E24-401E-8047-8093C90C92E2}">
      <dgm:prSet phldrT="[Text]"/>
      <dgm:spPr/>
      <dgm:t>
        <a:bodyPr/>
        <a:lstStyle/>
        <a:p>
          <a:r>
            <a:rPr lang="en-US" dirty="0"/>
            <a:t>Indicator of Compromise (IOC)</a:t>
          </a:r>
          <a:endParaRPr lang="en-AE" dirty="0"/>
        </a:p>
      </dgm:t>
    </dgm:pt>
    <dgm:pt modelId="{E87A8377-2F61-4520-9A21-F4EC680FD00D}" type="parTrans" cxnId="{63CF6735-7431-40C4-A8C0-9D76F6EC0E31}">
      <dgm:prSet/>
      <dgm:spPr/>
      <dgm:t>
        <a:bodyPr/>
        <a:lstStyle/>
        <a:p>
          <a:endParaRPr lang="en-AE"/>
        </a:p>
      </dgm:t>
    </dgm:pt>
    <dgm:pt modelId="{0A0D6484-FE80-4F64-BF8E-DE0F6B8DAFEF}" type="sibTrans" cxnId="{63CF6735-7431-40C4-A8C0-9D76F6EC0E31}">
      <dgm:prSet/>
      <dgm:spPr/>
      <dgm:t>
        <a:bodyPr/>
        <a:lstStyle/>
        <a:p>
          <a:endParaRPr lang="en-AE"/>
        </a:p>
      </dgm:t>
    </dgm:pt>
    <dgm:pt modelId="{5A610EFE-7D60-4E01-A073-133F78F38B8A}">
      <dgm:prSet/>
      <dgm:spPr/>
      <dgm:t>
        <a:bodyPr/>
        <a:lstStyle/>
        <a:p>
          <a:r>
            <a:rPr lang="en-US"/>
            <a:t>A person, group, or nation-state responsible for malicious cyber operations.</a:t>
          </a:r>
          <a:endParaRPr lang="en-AE"/>
        </a:p>
      </dgm:t>
    </dgm:pt>
    <dgm:pt modelId="{3C01C38C-A1FE-471E-9F4A-119F5056BA0C}" type="parTrans" cxnId="{51785B43-8A06-4DFC-AA24-4D34103FBD2F}">
      <dgm:prSet/>
      <dgm:spPr/>
      <dgm:t>
        <a:bodyPr/>
        <a:lstStyle/>
        <a:p>
          <a:endParaRPr lang="en-AE"/>
        </a:p>
      </dgm:t>
    </dgm:pt>
    <dgm:pt modelId="{A651346E-D842-4785-B63C-DD9B4A514A19}" type="sibTrans" cxnId="{51785B43-8A06-4DFC-AA24-4D34103FBD2F}">
      <dgm:prSet/>
      <dgm:spPr/>
      <dgm:t>
        <a:bodyPr/>
        <a:lstStyle/>
        <a:p>
          <a:endParaRPr lang="en-AE"/>
        </a:p>
      </dgm:t>
    </dgm:pt>
    <dgm:pt modelId="{C32ADC20-7860-424E-A3DD-BE614BAA7056}">
      <dgm:prSet/>
      <dgm:spPr/>
      <dgm:t>
        <a:bodyPr/>
        <a:lstStyle/>
        <a:p>
          <a:r>
            <a:rPr lang="en-US"/>
            <a:t>The online identity or alias used by a threat actor to remain anonymous.</a:t>
          </a:r>
          <a:endParaRPr lang="en-AE"/>
        </a:p>
      </dgm:t>
    </dgm:pt>
    <dgm:pt modelId="{3E2917DD-4518-4580-8648-D60B9E2F8678}" type="parTrans" cxnId="{75B5BAB8-5524-43E4-ACEE-23E13F4A052A}">
      <dgm:prSet/>
      <dgm:spPr/>
      <dgm:t>
        <a:bodyPr/>
        <a:lstStyle/>
        <a:p>
          <a:endParaRPr lang="en-AE"/>
        </a:p>
      </dgm:t>
    </dgm:pt>
    <dgm:pt modelId="{B76B9D2F-D659-4E26-9BF7-79819C0BB73B}" type="sibTrans" cxnId="{75B5BAB8-5524-43E4-ACEE-23E13F4A052A}">
      <dgm:prSet/>
      <dgm:spPr/>
      <dgm:t>
        <a:bodyPr/>
        <a:lstStyle/>
        <a:p>
          <a:endParaRPr lang="en-AE"/>
        </a:p>
      </dgm:t>
    </dgm:pt>
    <dgm:pt modelId="{17AA57FA-097F-4FCF-835F-6C16E3C1421F}">
      <dgm:prSet/>
      <dgm:spPr/>
      <dgm:t>
        <a:bodyPr/>
        <a:lstStyle/>
        <a:p>
          <a:r>
            <a:rPr lang="en-US"/>
            <a:t>Questions or needs that guide the collection and analysis of threat intelligence.</a:t>
          </a:r>
          <a:endParaRPr lang="en-AE"/>
        </a:p>
      </dgm:t>
    </dgm:pt>
    <dgm:pt modelId="{8843F456-6577-4679-A4C6-B77BE7F94F47}" type="parTrans" cxnId="{DA5EF800-3F22-484E-BA75-B3989D7C3622}">
      <dgm:prSet/>
      <dgm:spPr/>
      <dgm:t>
        <a:bodyPr/>
        <a:lstStyle/>
        <a:p>
          <a:endParaRPr lang="en-AE"/>
        </a:p>
      </dgm:t>
    </dgm:pt>
    <dgm:pt modelId="{20D16DB2-140A-4037-BF8F-7FD70FDAA194}" type="sibTrans" cxnId="{DA5EF800-3F22-484E-BA75-B3989D7C3622}">
      <dgm:prSet/>
      <dgm:spPr/>
      <dgm:t>
        <a:bodyPr/>
        <a:lstStyle/>
        <a:p>
          <a:endParaRPr lang="en-AE"/>
        </a:p>
      </dgm:t>
    </dgm:pt>
    <dgm:pt modelId="{AD6F60CB-1B9D-440C-B735-4D7BD40ABE03}">
      <dgm:prSet/>
      <dgm:spPr/>
      <dgm:t>
        <a:bodyPr/>
        <a:lstStyle/>
        <a:p>
          <a:r>
            <a:rPr lang="en-US"/>
            <a:t>A coordinated series of malicious activities aimed at a long-term objective.</a:t>
          </a:r>
          <a:endParaRPr lang="en-AE"/>
        </a:p>
      </dgm:t>
    </dgm:pt>
    <dgm:pt modelId="{74803FCE-4C0D-418D-8BE1-D1EFBDFAB994}" type="parTrans" cxnId="{F361DF14-3109-47EC-880C-E09CEBC05D67}">
      <dgm:prSet/>
      <dgm:spPr/>
      <dgm:t>
        <a:bodyPr/>
        <a:lstStyle/>
        <a:p>
          <a:endParaRPr lang="en-AE"/>
        </a:p>
      </dgm:t>
    </dgm:pt>
    <dgm:pt modelId="{83407EFB-FF30-47BB-A9A6-636DCE4BEC5F}" type="sibTrans" cxnId="{F361DF14-3109-47EC-880C-E09CEBC05D67}">
      <dgm:prSet/>
      <dgm:spPr/>
      <dgm:t>
        <a:bodyPr/>
        <a:lstStyle/>
        <a:p>
          <a:endParaRPr lang="en-AE"/>
        </a:p>
      </dgm:t>
    </dgm:pt>
    <dgm:pt modelId="{8885C733-9BE3-4EAC-A363-E4AEF9A407C1}">
      <dgm:prSet/>
      <dgm:spPr/>
      <dgm:t>
        <a:bodyPr/>
        <a:lstStyle/>
        <a:p>
          <a:r>
            <a:rPr lang="en-US"/>
            <a:t>TTP analysis helps in actor profiling, defense hardening, and hunting queries.</a:t>
          </a:r>
          <a:endParaRPr lang="en-AE"/>
        </a:p>
      </dgm:t>
    </dgm:pt>
    <dgm:pt modelId="{14458D17-86EB-42B7-88F8-35FA0E66D437}" type="parTrans" cxnId="{37A224EE-9CFB-4791-A388-304A54CC4423}">
      <dgm:prSet/>
      <dgm:spPr/>
      <dgm:t>
        <a:bodyPr/>
        <a:lstStyle/>
        <a:p>
          <a:endParaRPr lang="en-AE"/>
        </a:p>
      </dgm:t>
    </dgm:pt>
    <dgm:pt modelId="{D1F8EC3F-5D92-4E0B-A188-7CBB31825A1F}" type="sibTrans" cxnId="{37A224EE-9CFB-4791-A388-304A54CC4423}">
      <dgm:prSet/>
      <dgm:spPr/>
      <dgm:t>
        <a:bodyPr/>
        <a:lstStyle/>
        <a:p>
          <a:endParaRPr lang="en-AE"/>
        </a:p>
      </dgm:t>
    </dgm:pt>
    <dgm:pt modelId="{7E805EAD-76E8-47C5-9BC2-FB97FF127372}">
      <dgm:prSet/>
      <dgm:spPr/>
      <dgm:t>
        <a:bodyPr/>
        <a:lstStyle/>
        <a:p>
          <a:r>
            <a:rPr lang="en-US"/>
            <a:t>Any attempt by an adversary to compromise a system, whether successful or not.</a:t>
          </a:r>
          <a:endParaRPr lang="en-AE"/>
        </a:p>
      </dgm:t>
    </dgm:pt>
    <dgm:pt modelId="{EB78529F-30B1-4875-89D0-4DACB16A16ED}" type="parTrans" cxnId="{B920E5DA-4C98-40E0-9C1F-DC57A7196A0C}">
      <dgm:prSet/>
      <dgm:spPr/>
      <dgm:t>
        <a:bodyPr/>
        <a:lstStyle/>
        <a:p>
          <a:endParaRPr lang="en-AE"/>
        </a:p>
      </dgm:t>
    </dgm:pt>
    <dgm:pt modelId="{C01DDC82-EB04-489F-8452-FD5CB0A40F13}" type="sibTrans" cxnId="{B920E5DA-4C98-40E0-9C1F-DC57A7196A0C}">
      <dgm:prSet/>
      <dgm:spPr/>
      <dgm:t>
        <a:bodyPr/>
        <a:lstStyle/>
        <a:p>
          <a:endParaRPr lang="en-AE"/>
        </a:p>
      </dgm:t>
    </dgm:pt>
    <dgm:pt modelId="{7FE80ABE-59E0-4AEB-B289-3D0154A9B133}">
      <dgm:prSet/>
      <dgm:spPr/>
      <dgm:t>
        <a:bodyPr/>
        <a:lstStyle/>
        <a:p>
          <a:r>
            <a:rPr lang="en-US"/>
            <a:t>A color-coded system for managing information sharing boundaries within and across organizations.</a:t>
          </a:r>
          <a:endParaRPr lang="en-AE"/>
        </a:p>
      </dgm:t>
    </dgm:pt>
    <dgm:pt modelId="{305C1465-39F9-4E00-8FF4-619BFAFFD092}" type="parTrans" cxnId="{AD558DDC-0EFB-4AA5-AD35-0D2BA96ADFB0}">
      <dgm:prSet/>
      <dgm:spPr/>
      <dgm:t>
        <a:bodyPr/>
        <a:lstStyle/>
        <a:p>
          <a:endParaRPr lang="en-AE"/>
        </a:p>
      </dgm:t>
    </dgm:pt>
    <dgm:pt modelId="{EA9916A9-6EA8-4CCF-A3D8-0FF19145FEEE}" type="sibTrans" cxnId="{AD558DDC-0EFB-4AA5-AD35-0D2BA96ADFB0}">
      <dgm:prSet/>
      <dgm:spPr/>
      <dgm:t>
        <a:bodyPr/>
        <a:lstStyle/>
        <a:p>
          <a:endParaRPr lang="en-AE"/>
        </a:p>
      </dgm:t>
    </dgm:pt>
    <dgm:pt modelId="{A6C30BDE-30AB-42EE-8F8C-0CEC10D408CE}">
      <dgm:prSet/>
      <dgm:spPr/>
      <dgm:t>
        <a:bodyPr/>
        <a:lstStyle/>
        <a:p>
          <a:r>
            <a:rPr lang="en-US"/>
            <a:t>A technical artifact linked to malicious activity, especially useful for detection and hunting.</a:t>
          </a:r>
          <a:endParaRPr lang="en-AE"/>
        </a:p>
      </dgm:t>
    </dgm:pt>
    <dgm:pt modelId="{6C5EEBFF-2B56-4187-9051-C10AECFA3195}" type="parTrans" cxnId="{61EB5A34-EE05-42CB-ABCB-6C9CCEDC7C4B}">
      <dgm:prSet/>
      <dgm:spPr/>
      <dgm:t>
        <a:bodyPr/>
        <a:lstStyle/>
        <a:p>
          <a:endParaRPr lang="en-AE"/>
        </a:p>
      </dgm:t>
    </dgm:pt>
    <dgm:pt modelId="{A4FA8888-3F0D-4498-8475-58C4B2006157}" type="sibTrans" cxnId="{61EB5A34-EE05-42CB-ABCB-6C9CCEDC7C4B}">
      <dgm:prSet/>
      <dgm:spPr/>
      <dgm:t>
        <a:bodyPr/>
        <a:lstStyle/>
        <a:p>
          <a:endParaRPr lang="en-AE"/>
        </a:p>
      </dgm:t>
    </dgm:pt>
    <dgm:pt modelId="{38BD007A-CCED-4B88-8C77-2C690DF8721D}" type="pres">
      <dgm:prSet presAssocID="{225AD832-3847-4917-90E6-498F836740F0}" presName="Name0" presStyleCnt="0">
        <dgm:presLayoutVars>
          <dgm:dir/>
          <dgm:animLvl val="lvl"/>
          <dgm:resizeHandles/>
        </dgm:presLayoutVars>
      </dgm:prSet>
      <dgm:spPr/>
    </dgm:pt>
    <dgm:pt modelId="{1FC5F820-C6F8-4C2D-AB51-3A6148CC1F76}" type="pres">
      <dgm:prSet presAssocID="{D2D1DA41-B1A2-4DE1-9FCB-2AADB785A294}" presName="linNode" presStyleCnt="0"/>
      <dgm:spPr/>
    </dgm:pt>
    <dgm:pt modelId="{9712407D-1223-4CC2-87C1-235C9A11770D}" type="pres">
      <dgm:prSet presAssocID="{D2D1DA41-B1A2-4DE1-9FCB-2AADB785A294}" presName="parentShp" presStyleLbl="node1" presStyleIdx="0" presStyleCnt="8">
        <dgm:presLayoutVars>
          <dgm:bulletEnabled val="1"/>
        </dgm:presLayoutVars>
      </dgm:prSet>
      <dgm:spPr/>
    </dgm:pt>
    <dgm:pt modelId="{788843B3-1F95-475A-9A50-DAAC696BEB7D}" type="pres">
      <dgm:prSet presAssocID="{D2D1DA41-B1A2-4DE1-9FCB-2AADB785A294}" presName="childShp" presStyleLbl="bgAccFollowNode1" presStyleIdx="0" presStyleCnt="8">
        <dgm:presLayoutVars>
          <dgm:bulletEnabled val="1"/>
        </dgm:presLayoutVars>
      </dgm:prSet>
      <dgm:spPr/>
    </dgm:pt>
    <dgm:pt modelId="{5555D14D-B095-4815-BE5A-DFB68C03751D}" type="pres">
      <dgm:prSet presAssocID="{B60176C2-36E8-4EF4-8DA2-22C9EE341C89}" presName="spacing" presStyleCnt="0"/>
      <dgm:spPr/>
    </dgm:pt>
    <dgm:pt modelId="{9A1626DD-4C57-44E6-9C78-B26A6396432D}" type="pres">
      <dgm:prSet presAssocID="{1306B4BD-5DB9-41BF-9161-C65FA4308F67}" presName="linNode" presStyleCnt="0"/>
      <dgm:spPr/>
    </dgm:pt>
    <dgm:pt modelId="{2ED10062-F885-499C-BA2B-BBC12CEEF976}" type="pres">
      <dgm:prSet presAssocID="{1306B4BD-5DB9-41BF-9161-C65FA4308F67}" presName="parentShp" presStyleLbl="node1" presStyleIdx="1" presStyleCnt="8">
        <dgm:presLayoutVars>
          <dgm:bulletEnabled val="1"/>
        </dgm:presLayoutVars>
      </dgm:prSet>
      <dgm:spPr/>
    </dgm:pt>
    <dgm:pt modelId="{6BF79655-C59F-4724-9573-85F346A1EDCA}" type="pres">
      <dgm:prSet presAssocID="{1306B4BD-5DB9-41BF-9161-C65FA4308F67}" presName="childShp" presStyleLbl="bgAccFollowNode1" presStyleIdx="1" presStyleCnt="8">
        <dgm:presLayoutVars>
          <dgm:bulletEnabled val="1"/>
        </dgm:presLayoutVars>
      </dgm:prSet>
      <dgm:spPr/>
    </dgm:pt>
    <dgm:pt modelId="{688EC386-7418-4856-992F-1D84FDCA6B5D}" type="pres">
      <dgm:prSet presAssocID="{17D89384-9AE3-4D62-8F71-2ACB7E7905E7}" presName="spacing" presStyleCnt="0"/>
      <dgm:spPr/>
    </dgm:pt>
    <dgm:pt modelId="{247BC421-B4EF-42EB-9429-33B793457743}" type="pres">
      <dgm:prSet presAssocID="{7D0A4BCA-C5BE-4C42-85AD-9426E3CE42E7}" presName="linNode" presStyleCnt="0"/>
      <dgm:spPr/>
    </dgm:pt>
    <dgm:pt modelId="{6D217FC4-267D-4E43-A366-A4E0E3E8A663}" type="pres">
      <dgm:prSet presAssocID="{7D0A4BCA-C5BE-4C42-85AD-9426E3CE42E7}" presName="parentShp" presStyleLbl="node1" presStyleIdx="2" presStyleCnt="8">
        <dgm:presLayoutVars>
          <dgm:bulletEnabled val="1"/>
        </dgm:presLayoutVars>
      </dgm:prSet>
      <dgm:spPr/>
    </dgm:pt>
    <dgm:pt modelId="{15544247-52F6-4CD0-90B5-52782153DEA2}" type="pres">
      <dgm:prSet presAssocID="{7D0A4BCA-C5BE-4C42-85AD-9426E3CE42E7}" presName="childShp" presStyleLbl="bgAccFollowNode1" presStyleIdx="2" presStyleCnt="8">
        <dgm:presLayoutVars>
          <dgm:bulletEnabled val="1"/>
        </dgm:presLayoutVars>
      </dgm:prSet>
      <dgm:spPr/>
    </dgm:pt>
    <dgm:pt modelId="{2E8AD943-C475-4B42-A953-A77B5F8FA871}" type="pres">
      <dgm:prSet presAssocID="{7458DE7B-12F4-40B7-8400-CFA880B532D9}" presName="spacing" presStyleCnt="0"/>
      <dgm:spPr/>
    </dgm:pt>
    <dgm:pt modelId="{B82DBBDF-69B5-4B27-928B-6C43B57CDFDE}" type="pres">
      <dgm:prSet presAssocID="{51E16865-2331-4958-9C1C-E98A5D863EFD}" presName="linNode" presStyleCnt="0"/>
      <dgm:spPr/>
    </dgm:pt>
    <dgm:pt modelId="{775F46BC-03B4-4A36-8898-23FC28C6CCC6}" type="pres">
      <dgm:prSet presAssocID="{51E16865-2331-4958-9C1C-E98A5D863EFD}" presName="parentShp" presStyleLbl="node1" presStyleIdx="3" presStyleCnt="8">
        <dgm:presLayoutVars>
          <dgm:bulletEnabled val="1"/>
        </dgm:presLayoutVars>
      </dgm:prSet>
      <dgm:spPr/>
    </dgm:pt>
    <dgm:pt modelId="{DF58F1B5-DD38-4B72-A4BF-1BD8DA5AE86D}" type="pres">
      <dgm:prSet presAssocID="{51E16865-2331-4958-9C1C-E98A5D863EFD}" presName="childShp" presStyleLbl="bgAccFollowNode1" presStyleIdx="3" presStyleCnt="8">
        <dgm:presLayoutVars>
          <dgm:bulletEnabled val="1"/>
        </dgm:presLayoutVars>
      </dgm:prSet>
      <dgm:spPr/>
    </dgm:pt>
    <dgm:pt modelId="{EB7E65B0-AD88-49A3-8695-437412A51F29}" type="pres">
      <dgm:prSet presAssocID="{429BC2E9-5074-47B1-A682-212CD5535F65}" presName="spacing" presStyleCnt="0"/>
      <dgm:spPr/>
    </dgm:pt>
    <dgm:pt modelId="{0E3309D4-492B-4636-9EE0-1FCED4A0AC42}" type="pres">
      <dgm:prSet presAssocID="{FF725E68-714E-4852-AC83-93BB57379D22}" presName="linNode" presStyleCnt="0"/>
      <dgm:spPr/>
    </dgm:pt>
    <dgm:pt modelId="{701D2FAC-2DD3-43BF-8955-AABB77B25E80}" type="pres">
      <dgm:prSet presAssocID="{FF725E68-714E-4852-AC83-93BB57379D22}" presName="parentShp" presStyleLbl="node1" presStyleIdx="4" presStyleCnt="8">
        <dgm:presLayoutVars>
          <dgm:bulletEnabled val="1"/>
        </dgm:presLayoutVars>
      </dgm:prSet>
      <dgm:spPr/>
    </dgm:pt>
    <dgm:pt modelId="{2BD8BEC6-BC4C-4853-91A6-1DF2D818BC88}" type="pres">
      <dgm:prSet presAssocID="{FF725E68-714E-4852-AC83-93BB57379D22}" presName="childShp" presStyleLbl="bgAccFollowNode1" presStyleIdx="4" presStyleCnt="8">
        <dgm:presLayoutVars>
          <dgm:bulletEnabled val="1"/>
        </dgm:presLayoutVars>
      </dgm:prSet>
      <dgm:spPr/>
    </dgm:pt>
    <dgm:pt modelId="{A0F026EC-B686-4E0D-91A3-5B6F97F4BD43}" type="pres">
      <dgm:prSet presAssocID="{D5155DE7-EE15-4D93-8404-014FC4F2CA36}" presName="spacing" presStyleCnt="0"/>
      <dgm:spPr/>
    </dgm:pt>
    <dgm:pt modelId="{EA3FAC1F-6456-41C2-8938-6B0D2E06D345}" type="pres">
      <dgm:prSet presAssocID="{E0937A75-15F7-4C85-B657-B6C47EA0FAD9}" presName="linNode" presStyleCnt="0"/>
      <dgm:spPr/>
    </dgm:pt>
    <dgm:pt modelId="{C86432D3-3D61-4450-8066-948FD93D7B95}" type="pres">
      <dgm:prSet presAssocID="{E0937A75-15F7-4C85-B657-B6C47EA0FAD9}" presName="parentShp" presStyleLbl="node1" presStyleIdx="5" presStyleCnt="8">
        <dgm:presLayoutVars>
          <dgm:bulletEnabled val="1"/>
        </dgm:presLayoutVars>
      </dgm:prSet>
      <dgm:spPr/>
    </dgm:pt>
    <dgm:pt modelId="{F0473D48-C80F-4968-9A85-39A3EA30755B}" type="pres">
      <dgm:prSet presAssocID="{E0937A75-15F7-4C85-B657-B6C47EA0FAD9}" presName="childShp" presStyleLbl="bgAccFollowNode1" presStyleIdx="5" presStyleCnt="8">
        <dgm:presLayoutVars>
          <dgm:bulletEnabled val="1"/>
        </dgm:presLayoutVars>
      </dgm:prSet>
      <dgm:spPr/>
    </dgm:pt>
    <dgm:pt modelId="{3E5CE65F-9465-405D-B52B-D44C2381C86E}" type="pres">
      <dgm:prSet presAssocID="{DD3E2D70-A5A1-4295-9464-FFC7925CCE40}" presName="spacing" presStyleCnt="0"/>
      <dgm:spPr/>
    </dgm:pt>
    <dgm:pt modelId="{20194516-5BB7-41E4-BB68-49AFA1ADEB38}" type="pres">
      <dgm:prSet presAssocID="{FCF320CA-85BC-4386-8C98-DD5F5EFCC234}" presName="linNode" presStyleCnt="0"/>
      <dgm:spPr/>
    </dgm:pt>
    <dgm:pt modelId="{1A17404E-B966-4F3D-B560-703CCCF016D1}" type="pres">
      <dgm:prSet presAssocID="{FCF320CA-85BC-4386-8C98-DD5F5EFCC234}" presName="parentShp" presStyleLbl="node1" presStyleIdx="6" presStyleCnt="8">
        <dgm:presLayoutVars>
          <dgm:bulletEnabled val="1"/>
        </dgm:presLayoutVars>
      </dgm:prSet>
      <dgm:spPr/>
    </dgm:pt>
    <dgm:pt modelId="{84D376A3-7D4F-4486-8DF8-D77A81DC91ED}" type="pres">
      <dgm:prSet presAssocID="{FCF320CA-85BC-4386-8C98-DD5F5EFCC234}" presName="childShp" presStyleLbl="bgAccFollowNode1" presStyleIdx="6" presStyleCnt="8">
        <dgm:presLayoutVars>
          <dgm:bulletEnabled val="1"/>
        </dgm:presLayoutVars>
      </dgm:prSet>
      <dgm:spPr/>
    </dgm:pt>
    <dgm:pt modelId="{4608C5F9-519F-4CA3-8B74-F84CC8B12BEF}" type="pres">
      <dgm:prSet presAssocID="{8BE6EB8C-65CF-4928-8613-DFD8D7F7EFE9}" presName="spacing" presStyleCnt="0"/>
      <dgm:spPr/>
    </dgm:pt>
    <dgm:pt modelId="{0CD73E69-2BCA-41F5-A131-CED1D6E47772}" type="pres">
      <dgm:prSet presAssocID="{2E94CC06-8E24-401E-8047-8093C90C92E2}" presName="linNode" presStyleCnt="0"/>
      <dgm:spPr/>
    </dgm:pt>
    <dgm:pt modelId="{625767D9-F087-4975-A21E-B21B02B7B784}" type="pres">
      <dgm:prSet presAssocID="{2E94CC06-8E24-401E-8047-8093C90C92E2}" presName="parentShp" presStyleLbl="node1" presStyleIdx="7" presStyleCnt="8">
        <dgm:presLayoutVars>
          <dgm:bulletEnabled val="1"/>
        </dgm:presLayoutVars>
      </dgm:prSet>
      <dgm:spPr/>
    </dgm:pt>
    <dgm:pt modelId="{0930F5D3-11FC-49FE-98B6-38573EA365BA}" type="pres">
      <dgm:prSet presAssocID="{2E94CC06-8E24-401E-8047-8093C90C92E2}" presName="childShp" presStyleLbl="bgAccFollowNode1" presStyleIdx="7" presStyleCnt="8">
        <dgm:presLayoutVars>
          <dgm:bulletEnabled val="1"/>
        </dgm:presLayoutVars>
      </dgm:prSet>
      <dgm:spPr/>
    </dgm:pt>
  </dgm:ptLst>
  <dgm:cxnLst>
    <dgm:cxn modelId="{DA5EF800-3F22-484E-BA75-B3989D7C3622}" srcId="{7D0A4BCA-C5BE-4C42-85AD-9426E3CE42E7}" destId="{17AA57FA-097F-4FCF-835F-6C16E3C1421F}" srcOrd="0" destOrd="0" parTransId="{8843F456-6577-4679-A4C6-B77BE7F94F47}" sibTransId="{20D16DB2-140A-4037-BF8F-7FD70FDAA194}"/>
    <dgm:cxn modelId="{7EBFCA06-2E14-4F93-9E12-3564178C0308}" srcId="{225AD832-3847-4917-90E6-498F836740F0}" destId="{FF725E68-714E-4852-AC83-93BB57379D22}" srcOrd="4" destOrd="0" parTransId="{B8CAC2D5-3698-449F-8A41-4A6A421493AE}" sibTransId="{D5155DE7-EE15-4D93-8404-014FC4F2CA36}"/>
    <dgm:cxn modelId="{C140250D-773D-4E05-A9FC-103145F76BCA}" type="presOf" srcId="{5A610EFE-7D60-4E01-A073-133F78F38B8A}" destId="{788843B3-1F95-475A-9A50-DAAC696BEB7D}" srcOrd="0" destOrd="0" presId="urn:microsoft.com/office/officeart/2005/8/layout/vList6"/>
    <dgm:cxn modelId="{F361DF14-3109-47EC-880C-E09CEBC05D67}" srcId="{51E16865-2331-4958-9C1C-E98A5D863EFD}" destId="{AD6F60CB-1B9D-440C-B735-4D7BD40ABE03}" srcOrd="0" destOrd="0" parTransId="{74803FCE-4C0D-418D-8BE1-D1EFBDFAB994}" sibTransId="{83407EFB-FF30-47BB-A9A6-636DCE4BEC5F}"/>
    <dgm:cxn modelId="{9F28BD1C-F718-4656-97B5-E5166AFECCB0}" srcId="{225AD832-3847-4917-90E6-498F836740F0}" destId="{7D0A4BCA-C5BE-4C42-85AD-9426E3CE42E7}" srcOrd="2" destOrd="0" parTransId="{9C6CF8A9-332E-4B63-815F-8CE690C8836E}" sibTransId="{7458DE7B-12F4-40B7-8400-CFA880B532D9}"/>
    <dgm:cxn modelId="{95F48D20-1683-40B1-9B2D-CE47A39192E7}" type="presOf" srcId="{D2D1DA41-B1A2-4DE1-9FCB-2AADB785A294}" destId="{9712407D-1223-4CC2-87C1-235C9A11770D}" srcOrd="0" destOrd="0" presId="urn:microsoft.com/office/officeart/2005/8/layout/vList6"/>
    <dgm:cxn modelId="{FE50E626-7DB6-45DB-B823-9660765E6656}" type="presOf" srcId="{17AA57FA-097F-4FCF-835F-6C16E3C1421F}" destId="{15544247-52F6-4CD0-90B5-52782153DEA2}" srcOrd="0" destOrd="0" presId="urn:microsoft.com/office/officeart/2005/8/layout/vList6"/>
    <dgm:cxn modelId="{61EB5A34-EE05-42CB-ABCB-6C9CCEDC7C4B}" srcId="{2E94CC06-8E24-401E-8047-8093C90C92E2}" destId="{A6C30BDE-30AB-42EE-8F8C-0CEC10D408CE}" srcOrd="0" destOrd="0" parTransId="{6C5EEBFF-2B56-4187-9051-C10AECFA3195}" sibTransId="{A4FA8888-3F0D-4498-8475-58C4B2006157}"/>
    <dgm:cxn modelId="{63CF6735-7431-40C4-A8C0-9D76F6EC0E31}" srcId="{225AD832-3847-4917-90E6-498F836740F0}" destId="{2E94CC06-8E24-401E-8047-8093C90C92E2}" srcOrd="7" destOrd="0" parTransId="{E87A8377-2F61-4520-9A21-F4EC680FD00D}" sibTransId="{0A0D6484-FE80-4F64-BF8E-DE0F6B8DAFEF}"/>
    <dgm:cxn modelId="{E545CC39-D665-4A2B-A2D5-A234C8E91520}" type="presOf" srcId="{AD6F60CB-1B9D-440C-B735-4D7BD40ABE03}" destId="{DF58F1B5-DD38-4B72-A4BF-1BD8DA5AE86D}" srcOrd="0" destOrd="0" presId="urn:microsoft.com/office/officeart/2005/8/layout/vList6"/>
    <dgm:cxn modelId="{D71AE85F-50D3-44A5-A869-F8C1C6CAD28F}" type="presOf" srcId="{1306B4BD-5DB9-41BF-9161-C65FA4308F67}" destId="{2ED10062-F885-499C-BA2B-BBC12CEEF976}" srcOrd="0" destOrd="0" presId="urn:microsoft.com/office/officeart/2005/8/layout/vList6"/>
    <dgm:cxn modelId="{51785B43-8A06-4DFC-AA24-4D34103FBD2F}" srcId="{D2D1DA41-B1A2-4DE1-9FCB-2AADB785A294}" destId="{5A610EFE-7D60-4E01-A073-133F78F38B8A}" srcOrd="0" destOrd="0" parTransId="{3C01C38C-A1FE-471E-9F4A-119F5056BA0C}" sibTransId="{A651346E-D842-4785-B63C-DD9B4A514A19}"/>
    <dgm:cxn modelId="{BFFC4651-05BC-4736-8399-0D1E2EFAFD14}" srcId="{225AD832-3847-4917-90E6-498F836740F0}" destId="{1306B4BD-5DB9-41BF-9161-C65FA4308F67}" srcOrd="1" destOrd="0" parTransId="{6E5589DF-8D44-492F-9B73-A253B53AA9DD}" sibTransId="{17D89384-9AE3-4D62-8F71-2ACB7E7905E7}"/>
    <dgm:cxn modelId="{63378371-0425-47E8-80A2-81F82A0653A3}" type="presOf" srcId="{2E94CC06-8E24-401E-8047-8093C90C92E2}" destId="{625767D9-F087-4975-A21E-B21B02B7B784}" srcOrd="0" destOrd="0" presId="urn:microsoft.com/office/officeart/2005/8/layout/vList6"/>
    <dgm:cxn modelId="{39910072-D6E3-4B95-92B3-9C564B4C97FF}" type="presOf" srcId="{FCF320CA-85BC-4386-8C98-DD5F5EFCC234}" destId="{1A17404E-B966-4F3D-B560-703CCCF016D1}" srcOrd="0" destOrd="0" presId="urn:microsoft.com/office/officeart/2005/8/layout/vList6"/>
    <dgm:cxn modelId="{98BE0E73-4203-41E2-A86D-7032D7A5B370}" type="presOf" srcId="{7D0A4BCA-C5BE-4C42-85AD-9426E3CE42E7}" destId="{6D217FC4-267D-4E43-A366-A4E0E3E8A663}" srcOrd="0" destOrd="0" presId="urn:microsoft.com/office/officeart/2005/8/layout/vList6"/>
    <dgm:cxn modelId="{91A11573-242B-4546-B9C1-0E0BEE6CE16C}" type="presOf" srcId="{A6C30BDE-30AB-42EE-8F8C-0CEC10D408CE}" destId="{0930F5D3-11FC-49FE-98B6-38573EA365BA}" srcOrd="0" destOrd="0" presId="urn:microsoft.com/office/officeart/2005/8/layout/vList6"/>
    <dgm:cxn modelId="{1BE73F55-5C6C-4E6E-9EC0-7392574357F5}" type="presOf" srcId="{7E805EAD-76E8-47C5-9BC2-FB97FF127372}" destId="{F0473D48-C80F-4968-9A85-39A3EA30755B}" srcOrd="0" destOrd="0" presId="urn:microsoft.com/office/officeart/2005/8/layout/vList6"/>
    <dgm:cxn modelId="{28A00A78-1682-4B62-B2DD-BCCAB3D2B077}" type="presOf" srcId="{7FE80ABE-59E0-4AEB-B289-3D0154A9B133}" destId="{84D376A3-7D4F-4486-8DF8-D77A81DC91ED}" srcOrd="0" destOrd="0" presId="urn:microsoft.com/office/officeart/2005/8/layout/vList6"/>
    <dgm:cxn modelId="{747D957E-5B2F-40B5-843D-AE925CDABE69}" type="presOf" srcId="{E0937A75-15F7-4C85-B657-B6C47EA0FAD9}" destId="{C86432D3-3D61-4450-8066-948FD93D7B95}" srcOrd="0" destOrd="0" presId="urn:microsoft.com/office/officeart/2005/8/layout/vList6"/>
    <dgm:cxn modelId="{6767BB82-457C-4AA2-8D99-6BF49908882B}" type="presOf" srcId="{225AD832-3847-4917-90E6-498F836740F0}" destId="{38BD007A-CCED-4B88-8C77-2C690DF8721D}" srcOrd="0" destOrd="0" presId="urn:microsoft.com/office/officeart/2005/8/layout/vList6"/>
    <dgm:cxn modelId="{80B2DB95-D548-482F-A620-8B89E0330667}" srcId="{225AD832-3847-4917-90E6-498F836740F0}" destId="{FCF320CA-85BC-4386-8C98-DD5F5EFCC234}" srcOrd="6" destOrd="0" parTransId="{82CEAA76-25CF-4F22-A53E-F1833407ABF7}" sibTransId="{8BE6EB8C-65CF-4928-8613-DFD8D7F7EFE9}"/>
    <dgm:cxn modelId="{75B5BAB8-5524-43E4-ACEE-23E13F4A052A}" srcId="{1306B4BD-5DB9-41BF-9161-C65FA4308F67}" destId="{C32ADC20-7860-424E-A3DD-BE614BAA7056}" srcOrd="0" destOrd="0" parTransId="{3E2917DD-4518-4580-8648-D60B9E2F8678}" sibTransId="{B76B9D2F-D659-4E26-9BF7-79819C0BB73B}"/>
    <dgm:cxn modelId="{C84C7CC0-79E2-4B88-BAEF-DCBA3993C27C}" srcId="{225AD832-3847-4917-90E6-498F836740F0}" destId="{E0937A75-15F7-4C85-B657-B6C47EA0FAD9}" srcOrd="5" destOrd="0" parTransId="{3CC745F7-7AA5-408F-8305-E5E36C65A3C0}" sibTransId="{DD3E2D70-A5A1-4295-9464-FFC7925CCE40}"/>
    <dgm:cxn modelId="{31B228C1-88CE-4ADB-9F32-4A394C150B92}" type="presOf" srcId="{FF725E68-714E-4852-AC83-93BB57379D22}" destId="{701D2FAC-2DD3-43BF-8955-AABB77B25E80}" srcOrd="0" destOrd="0" presId="urn:microsoft.com/office/officeart/2005/8/layout/vList6"/>
    <dgm:cxn modelId="{350852D2-335E-45B4-A524-2016FD8DABEC}" srcId="{225AD832-3847-4917-90E6-498F836740F0}" destId="{51E16865-2331-4958-9C1C-E98A5D863EFD}" srcOrd="3" destOrd="0" parTransId="{B55C411A-49B4-4E42-BF04-E4943324C6B8}" sibTransId="{429BC2E9-5074-47B1-A682-212CD5535F65}"/>
    <dgm:cxn modelId="{BB2360D7-BA19-41E4-894B-9C60D3400AD2}" type="presOf" srcId="{51E16865-2331-4958-9C1C-E98A5D863EFD}" destId="{775F46BC-03B4-4A36-8898-23FC28C6CCC6}" srcOrd="0" destOrd="0" presId="urn:microsoft.com/office/officeart/2005/8/layout/vList6"/>
    <dgm:cxn modelId="{167E5ED8-9619-480B-9D4D-E2D46D31716D}" srcId="{225AD832-3847-4917-90E6-498F836740F0}" destId="{D2D1DA41-B1A2-4DE1-9FCB-2AADB785A294}" srcOrd="0" destOrd="0" parTransId="{2F2C5A4E-076F-4FED-B3DA-7D1E84260AB1}" sibTransId="{B60176C2-36E8-4EF4-8DA2-22C9EE341C89}"/>
    <dgm:cxn modelId="{B920E5DA-4C98-40E0-9C1F-DC57A7196A0C}" srcId="{E0937A75-15F7-4C85-B657-B6C47EA0FAD9}" destId="{7E805EAD-76E8-47C5-9BC2-FB97FF127372}" srcOrd="0" destOrd="0" parTransId="{EB78529F-30B1-4875-89D0-4DACB16A16ED}" sibTransId="{C01DDC82-EB04-489F-8452-FD5CB0A40F13}"/>
    <dgm:cxn modelId="{AD558DDC-0EFB-4AA5-AD35-0D2BA96ADFB0}" srcId="{FCF320CA-85BC-4386-8C98-DD5F5EFCC234}" destId="{7FE80ABE-59E0-4AEB-B289-3D0154A9B133}" srcOrd="0" destOrd="0" parTransId="{305C1465-39F9-4E00-8FF4-619BFAFFD092}" sibTransId="{EA9916A9-6EA8-4CCF-A3D8-0FF19145FEEE}"/>
    <dgm:cxn modelId="{37A224EE-9CFB-4791-A388-304A54CC4423}" srcId="{FF725E68-714E-4852-AC83-93BB57379D22}" destId="{8885C733-9BE3-4EAC-A363-E4AEF9A407C1}" srcOrd="0" destOrd="0" parTransId="{14458D17-86EB-42B7-88F8-35FA0E66D437}" sibTransId="{D1F8EC3F-5D92-4E0B-A188-7CBB31825A1F}"/>
    <dgm:cxn modelId="{8F2989FB-9B86-4775-AED2-D9948B5FE964}" type="presOf" srcId="{C32ADC20-7860-424E-A3DD-BE614BAA7056}" destId="{6BF79655-C59F-4724-9573-85F346A1EDCA}" srcOrd="0" destOrd="0" presId="urn:microsoft.com/office/officeart/2005/8/layout/vList6"/>
    <dgm:cxn modelId="{4AE2A9FF-6408-4DBA-A62F-45967C1059C4}" type="presOf" srcId="{8885C733-9BE3-4EAC-A363-E4AEF9A407C1}" destId="{2BD8BEC6-BC4C-4853-91A6-1DF2D818BC88}" srcOrd="0" destOrd="0" presId="urn:microsoft.com/office/officeart/2005/8/layout/vList6"/>
    <dgm:cxn modelId="{3F867FAD-AE83-4D2D-B40B-D24698EBB375}" type="presParOf" srcId="{38BD007A-CCED-4B88-8C77-2C690DF8721D}" destId="{1FC5F820-C6F8-4C2D-AB51-3A6148CC1F76}" srcOrd="0" destOrd="0" presId="urn:microsoft.com/office/officeart/2005/8/layout/vList6"/>
    <dgm:cxn modelId="{2D4236DA-9362-4645-B8E6-0F9B23B09E8D}" type="presParOf" srcId="{1FC5F820-C6F8-4C2D-AB51-3A6148CC1F76}" destId="{9712407D-1223-4CC2-87C1-235C9A11770D}" srcOrd="0" destOrd="0" presId="urn:microsoft.com/office/officeart/2005/8/layout/vList6"/>
    <dgm:cxn modelId="{975AC73D-281F-4485-BA20-A976395860A8}" type="presParOf" srcId="{1FC5F820-C6F8-4C2D-AB51-3A6148CC1F76}" destId="{788843B3-1F95-475A-9A50-DAAC696BEB7D}" srcOrd="1" destOrd="0" presId="urn:microsoft.com/office/officeart/2005/8/layout/vList6"/>
    <dgm:cxn modelId="{B090F26A-BE38-4AB6-BB81-587499500B3D}" type="presParOf" srcId="{38BD007A-CCED-4B88-8C77-2C690DF8721D}" destId="{5555D14D-B095-4815-BE5A-DFB68C03751D}" srcOrd="1" destOrd="0" presId="urn:microsoft.com/office/officeart/2005/8/layout/vList6"/>
    <dgm:cxn modelId="{11D2B422-3E12-4DBC-8F03-307A47A8C9C5}" type="presParOf" srcId="{38BD007A-CCED-4B88-8C77-2C690DF8721D}" destId="{9A1626DD-4C57-44E6-9C78-B26A6396432D}" srcOrd="2" destOrd="0" presId="urn:microsoft.com/office/officeart/2005/8/layout/vList6"/>
    <dgm:cxn modelId="{A56870CF-9AE4-40B9-82A0-6B4690B374B0}" type="presParOf" srcId="{9A1626DD-4C57-44E6-9C78-B26A6396432D}" destId="{2ED10062-F885-499C-BA2B-BBC12CEEF976}" srcOrd="0" destOrd="0" presId="urn:microsoft.com/office/officeart/2005/8/layout/vList6"/>
    <dgm:cxn modelId="{73809612-0E7F-41C4-8926-7094ACB4796C}" type="presParOf" srcId="{9A1626DD-4C57-44E6-9C78-B26A6396432D}" destId="{6BF79655-C59F-4724-9573-85F346A1EDCA}" srcOrd="1" destOrd="0" presId="urn:microsoft.com/office/officeart/2005/8/layout/vList6"/>
    <dgm:cxn modelId="{F3307125-7F17-4121-AC5D-9550809D5D17}" type="presParOf" srcId="{38BD007A-CCED-4B88-8C77-2C690DF8721D}" destId="{688EC386-7418-4856-992F-1D84FDCA6B5D}" srcOrd="3" destOrd="0" presId="urn:microsoft.com/office/officeart/2005/8/layout/vList6"/>
    <dgm:cxn modelId="{903C3D3E-C4EA-479B-91A3-1880CFE6CC82}" type="presParOf" srcId="{38BD007A-CCED-4B88-8C77-2C690DF8721D}" destId="{247BC421-B4EF-42EB-9429-33B793457743}" srcOrd="4" destOrd="0" presId="urn:microsoft.com/office/officeart/2005/8/layout/vList6"/>
    <dgm:cxn modelId="{B57E1F79-3167-48D8-BEA7-BC573B970A08}" type="presParOf" srcId="{247BC421-B4EF-42EB-9429-33B793457743}" destId="{6D217FC4-267D-4E43-A366-A4E0E3E8A663}" srcOrd="0" destOrd="0" presId="urn:microsoft.com/office/officeart/2005/8/layout/vList6"/>
    <dgm:cxn modelId="{B1B52AAF-C9A6-4E89-97CC-420EB5C01A8C}" type="presParOf" srcId="{247BC421-B4EF-42EB-9429-33B793457743}" destId="{15544247-52F6-4CD0-90B5-52782153DEA2}" srcOrd="1" destOrd="0" presId="urn:microsoft.com/office/officeart/2005/8/layout/vList6"/>
    <dgm:cxn modelId="{9D3D229A-004C-4133-A145-6DFEB8BE1028}" type="presParOf" srcId="{38BD007A-CCED-4B88-8C77-2C690DF8721D}" destId="{2E8AD943-C475-4B42-A953-A77B5F8FA871}" srcOrd="5" destOrd="0" presId="urn:microsoft.com/office/officeart/2005/8/layout/vList6"/>
    <dgm:cxn modelId="{A5E4313D-DA3B-40D2-975F-E5A6AD0C984B}" type="presParOf" srcId="{38BD007A-CCED-4B88-8C77-2C690DF8721D}" destId="{B82DBBDF-69B5-4B27-928B-6C43B57CDFDE}" srcOrd="6" destOrd="0" presId="urn:microsoft.com/office/officeart/2005/8/layout/vList6"/>
    <dgm:cxn modelId="{0A974297-FBDB-4C2E-B7A5-2D52F376D284}" type="presParOf" srcId="{B82DBBDF-69B5-4B27-928B-6C43B57CDFDE}" destId="{775F46BC-03B4-4A36-8898-23FC28C6CCC6}" srcOrd="0" destOrd="0" presId="urn:microsoft.com/office/officeart/2005/8/layout/vList6"/>
    <dgm:cxn modelId="{6720D80F-961E-4376-BB94-AC6C4CCEA4C9}" type="presParOf" srcId="{B82DBBDF-69B5-4B27-928B-6C43B57CDFDE}" destId="{DF58F1B5-DD38-4B72-A4BF-1BD8DA5AE86D}" srcOrd="1" destOrd="0" presId="urn:microsoft.com/office/officeart/2005/8/layout/vList6"/>
    <dgm:cxn modelId="{1FE4B832-BD0F-494E-ACD5-404A1AB51F96}" type="presParOf" srcId="{38BD007A-CCED-4B88-8C77-2C690DF8721D}" destId="{EB7E65B0-AD88-49A3-8695-437412A51F29}" srcOrd="7" destOrd="0" presId="urn:microsoft.com/office/officeart/2005/8/layout/vList6"/>
    <dgm:cxn modelId="{4598556D-1F45-4BF5-969E-E11D2956B0E6}" type="presParOf" srcId="{38BD007A-CCED-4B88-8C77-2C690DF8721D}" destId="{0E3309D4-492B-4636-9EE0-1FCED4A0AC42}" srcOrd="8" destOrd="0" presId="urn:microsoft.com/office/officeart/2005/8/layout/vList6"/>
    <dgm:cxn modelId="{FD37EA04-DFC1-436C-8C48-5AC9249EE962}" type="presParOf" srcId="{0E3309D4-492B-4636-9EE0-1FCED4A0AC42}" destId="{701D2FAC-2DD3-43BF-8955-AABB77B25E80}" srcOrd="0" destOrd="0" presId="urn:microsoft.com/office/officeart/2005/8/layout/vList6"/>
    <dgm:cxn modelId="{D58B7C7C-8B72-4EC7-AE14-19B42CBB2856}" type="presParOf" srcId="{0E3309D4-492B-4636-9EE0-1FCED4A0AC42}" destId="{2BD8BEC6-BC4C-4853-91A6-1DF2D818BC88}" srcOrd="1" destOrd="0" presId="urn:microsoft.com/office/officeart/2005/8/layout/vList6"/>
    <dgm:cxn modelId="{24CCBCC4-2906-4ED2-8860-B8B26C28F088}" type="presParOf" srcId="{38BD007A-CCED-4B88-8C77-2C690DF8721D}" destId="{A0F026EC-B686-4E0D-91A3-5B6F97F4BD43}" srcOrd="9" destOrd="0" presId="urn:microsoft.com/office/officeart/2005/8/layout/vList6"/>
    <dgm:cxn modelId="{4B083005-1D6D-4B7A-9D76-42491E0C6564}" type="presParOf" srcId="{38BD007A-CCED-4B88-8C77-2C690DF8721D}" destId="{EA3FAC1F-6456-41C2-8938-6B0D2E06D345}" srcOrd="10" destOrd="0" presId="urn:microsoft.com/office/officeart/2005/8/layout/vList6"/>
    <dgm:cxn modelId="{8AA14866-217A-4268-ADCB-C4A200EEC7BB}" type="presParOf" srcId="{EA3FAC1F-6456-41C2-8938-6B0D2E06D345}" destId="{C86432D3-3D61-4450-8066-948FD93D7B95}" srcOrd="0" destOrd="0" presId="urn:microsoft.com/office/officeart/2005/8/layout/vList6"/>
    <dgm:cxn modelId="{9F0D6BA6-D675-4690-86F9-2A2CEF218D42}" type="presParOf" srcId="{EA3FAC1F-6456-41C2-8938-6B0D2E06D345}" destId="{F0473D48-C80F-4968-9A85-39A3EA30755B}" srcOrd="1" destOrd="0" presId="urn:microsoft.com/office/officeart/2005/8/layout/vList6"/>
    <dgm:cxn modelId="{766CC326-971A-4AD1-A77E-83023FCA6623}" type="presParOf" srcId="{38BD007A-CCED-4B88-8C77-2C690DF8721D}" destId="{3E5CE65F-9465-405D-B52B-D44C2381C86E}" srcOrd="11" destOrd="0" presId="urn:microsoft.com/office/officeart/2005/8/layout/vList6"/>
    <dgm:cxn modelId="{4FE9AAE1-B7E3-47F2-9768-C13281317F46}" type="presParOf" srcId="{38BD007A-CCED-4B88-8C77-2C690DF8721D}" destId="{20194516-5BB7-41E4-BB68-49AFA1ADEB38}" srcOrd="12" destOrd="0" presId="urn:microsoft.com/office/officeart/2005/8/layout/vList6"/>
    <dgm:cxn modelId="{EBA7C32D-CB9C-41F0-9655-C81984AA16B1}" type="presParOf" srcId="{20194516-5BB7-41E4-BB68-49AFA1ADEB38}" destId="{1A17404E-B966-4F3D-B560-703CCCF016D1}" srcOrd="0" destOrd="0" presId="urn:microsoft.com/office/officeart/2005/8/layout/vList6"/>
    <dgm:cxn modelId="{A5F602B9-40A2-4BF8-915C-4C6A44E65C3A}" type="presParOf" srcId="{20194516-5BB7-41E4-BB68-49AFA1ADEB38}" destId="{84D376A3-7D4F-4486-8DF8-D77A81DC91ED}" srcOrd="1" destOrd="0" presId="urn:microsoft.com/office/officeart/2005/8/layout/vList6"/>
    <dgm:cxn modelId="{F7B3CC65-88BD-41AF-8914-26E0031C1AEB}" type="presParOf" srcId="{38BD007A-CCED-4B88-8C77-2C690DF8721D}" destId="{4608C5F9-519F-4CA3-8B74-F84CC8B12BEF}" srcOrd="13" destOrd="0" presId="urn:microsoft.com/office/officeart/2005/8/layout/vList6"/>
    <dgm:cxn modelId="{B89EC81C-8E5B-4364-857D-F60403B9CA43}" type="presParOf" srcId="{38BD007A-CCED-4B88-8C77-2C690DF8721D}" destId="{0CD73E69-2BCA-41F5-A131-CED1D6E47772}" srcOrd="14" destOrd="0" presId="urn:microsoft.com/office/officeart/2005/8/layout/vList6"/>
    <dgm:cxn modelId="{9DCEF1B6-BFD5-4E60-99F6-A88E02F7C9E3}" type="presParOf" srcId="{0CD73E69-2BCA-41F5-A131-CED1D6E47772}" destId="{625767D9-F087-4975-A21E-B21B02B7B784}" srcOrd="0" destOrd="0" presId="urn:microsoft.com/office/officeart/2005/8/layout/vList6"/>
    <dgm:cxn modelId="{E792EFB6-F361-408D-AF20-107A505B34EB}" type="presParOf" srcId="{0CD73E69-2BCA-41F5-A131-CED1D6E47772}" destId="{0930F5D3-11FC-49FE-98B6-38573EA365BA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99D74F1-BE0C-4D8B-8A1A-30BE7C00F0D3}" type="doc">
      <dgm:prSet loTypeId="urn:microsoft.com/office/officeart/2005/8/layout/hList6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E"/>
        </a:p>
      </dgm:t>
    </dgm:pt>
    <dgm:pt modelId="{D7B75FAE-AB64-4900-86C5-8915733291A3}">
      <dgm:prSet phldrT="[Text]"/>
      <dgm:spPr/>
      <dgm:t>
        <a:bodyPr/>
        <a:lstStyle/>
        <a:p>
          <a:r>
            <a:rPr lang="en-US"/>
            <a:t>Cyber Kill Chain</a:t>
          </a:r>
          <a:endParaRPr lang="en-AE" dirty="0"/>
        </a:p>
      </dgm:t>
    </dgm:pt>
    <dgm:pt modelId="{7F18B604-03A4-40EA-8149-12F43655139A}" type="parTrans" cxnId="{9DB802D5-E71E-4B39-81A0-1EBB6179A7B3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FE5B7684-10F0-424F-B2D7-20D60CC31217}" type="sibTrans" cxnId="{9DB802D5-E71E-4B39-81A0-1EBB6179A7B3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A80F3AC9-5298-4A81-ABDC-24C0217A7F74}">
      <dgm:prSet phldrT="[Text]"/>
      <dgm:spPr/>
      <dgm:t>
        <a:bodyPr/>
        <a:lstStyle/>
        <a:p>
          <a:r>
            <a:rPr lang="en-US"/>
            <a:t>MITRE ATT&amp;CK</a:t>
          </a:r>
          <a:endParaRPr lang="en-AE" dirty="0"/>
        </a:p>
      </dgm:t>
    </dgm:pt>
    <dgm:pt modelId="{246EE47A-A65F-4000-AE29-9FFA18DFBB47}" type="parTrans" cxnId="{6AC3BE45-3A61-4049-B0E0-91F7A3040844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87DBCFCF-901C-44CB-9F4C-F82A56765945}" type="sibTrans" cxnId="{6AC3BE45-3A61-4049-B0E0-91F7A3040844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F3A4F927-BD60-4F0F-917D-5520CEC96B8A}">
      <dgm:prSet phldrT="[Text]"/>
      <dgm:spPr/>
      <dgm:t>
        <a:bodyPr/>
        <a:lstStyle/>
        <a:p>
          <a:r>
            <a:rPr lang="en-US"/>
            <a:t>Pyramid of Pain</a:t>
          </a:r>
          <a:endParaRPr lang="en-AE" dirty="0"/>
        </a:p>
      </dgm:t>
    </dgm:pt>
    <dgm:pt modelId="{86F1ADDD-7526-4178-9833-47FC5A28E802}" type="parTrans" cxnId="{34519E55-5C83-46AC-9163-4CA1A2A79BB6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F79EAD1B-D1E3-4220-92ED-8E0379E72812}" type="sibTrans" cxnId="{34519E55-5C83-46AC-9163-4CA1A2A79BB6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FC5EF11B-CDEB-4699-8822-F90D814310E5}">
      <dgm:prSet phldrT="[Text]"/>
      <dgm:spPr/>
      <dgm:t>
        <a:bodyPr/>
        <a:lstStyle/>
        <a:p>
          <a:r>
            <a:rPr lang="en-US"/>
            <a:t>Diamond Model</a:t>
          </a:r>
          <a:endParaRPr lang="en-AE" dirty="0"/>
        </a:p>
      </dgm:t>
    </dgm:pt>
    <dgm:pt modelId="{22D0FD50-A440-44A3-9A91-0FC5B0A86FC3}" type="parTrans" cxnId="{0D164A72-5A9E-4FF1-A0D3-73F80482FBFD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E58704A5-19B2-4051-A66B-6B642738DC52}" type="sibTrans" cxnId="{0D164A72-5A9E-4FF1-A0D3-73F80482FBFD}">
      <dgm:prSet/>
      <dgm:spPr/>
      <dgm:t>
        <a:bodyPr/>
        <a:lstStyle/>
        <a:p>
          <a:endParaRPr lang="en-AE">
            <a:solidFill>
              <a:schemeClr val="bg1"/>
            </a:solidFill>
          </a:endParaRPr>
        </a:p>
      </dgm:t>
    </dgm:pt>
    <dgm:pt modelId="{DDBD9956-476E-4C71-9749-1ED3CEBF3BDE}" type="pres">
      <dgm:prSet presAssocID="{699D74F1-BE0C-4D8B-8A1A-30BE7C00F0D3}" presName="Name0" presStyleCnt="0">
        <dgm:presLayoutVars>
          <dgm:dir/>
          <dgm:resizeHandles val="exact"/>
        </dgm:presLayoutVars>
      </dgm:prSet>
      <dgm:spPr/>
    </dgm:pt>
    <dgm:pt modelId="{F39C7E59-22D4-4561-B8B1-866C21DEE1BE}" type="pres">
      <dgm:prSet presAssocID="{D7B75FAE-AB64-4900-86C5-8915733291A3}" presName="node" presStyleLbl="node1" presStyleIdx="0" presStyleCnt="4">
        <dgm:presLayoutVars>
          <dgm:bulletEnabled val="1"/>
        </dgm:presLayoutVars>
      </dgm:prSet>
      <dgm:spPr/>
    </dgm:pt>
    <dgm:pt modelId="{58F64E49-8E08-4132-92BC-E40C0ABDC761}" type="pres">
      <dgm:prSet presAssocID="{FE5B7684-10F0-424F-B2D7-20D60CC31217}" presName="sibTrans" presStyleCnt="0"/>
      <dgm:spPr/>
    </dgm:pt>
    <dgm:pt modelId="{EF3CA61A-70E2-4340-8FDB-45D7CDE6966B}" type="pres">
      <dgm:prSet presAssocID="{FC5EF11B-CDEB-4699-8822-F90D814310E5}" presName="node" presStyleLbl="node1" presStyleIdx="1" presStyleCnt="4">
        <dgm:presLayoutVars>
          <dgm:bulletEnabled val="1"/>
        </dgm:presLayoutVars>
      </dgm:prSet>
      <dgm:spPr/>
    </dgm:pt>
    <dgm:pt modelId="{AB38471D-7A53-4364-8B08-A2CCADD65936}" type="pres">
      <dgm:prSet presAssocID="{E58704A5-19B2-4051-A66B-6B642738DC52}" presName="sibTrans" presStyleCnt="0"/>
      <dgm:spPr/>
    </dgm:pt>
    <dgm:pt modelId="{02FDEA64-754D-4AEB-8459-4F4A775A301E}" type="pres">
      <dgm:prSet presAssocID="{A80F3AC9-5298-4A81-ABDC-24C0217A7F74}" presName="node" presStyleLbl="node1" presStyleIdx="2" presStyleCnt="4">
        <dgm:presLayoutVars>
          <dgm:bulletEnabled val="1"/>
        </dgm:presLayoutVars>
      </dgm:prSet>
      <dgm:spPr/>
    </dgm:pt>
    <dgm:pt modelId="{8E75AF2B-3FCD-4A14-9704-C6E269343D17}" type="pres">
      <dgm:prSet presAssocID="{87DBCFCF-901C-44CB-9F4C-F82A56765945}" presName="sibTrans" presStyleCnt="0"/>
      <dgm:spPr/>
    </dgm:pt>
    <dgm:pt modelId="{ADF93E2E-13DD-4667-82DF-72ABFEA6FBE1}" type="pres">
      <dgm:prSet presAssocID="{F3A4F927-BD60-4F0F-917D-5520CEC96B8A}" presName="node" presStyleLbl="node1" presStyleIdx="3" presStyleCnt="4">
        <dgm:presLayoutVars>
          <dgm:bulletEnabled val="1"/>
        </dgm:presLayoutVars>
      </dgm:prSet>
      <dgm:spPr/>
    </dgm:pt>
  </dgm:ptLst>
  <dgm:cxnLst>
    <dgm:cxn modelId="{724FFC3E-208D-4F24-8714-73BED05F8174}" type="presOf" srcId="{A80F3AC9-5298-4A81-ABDC-24C0217A7F74}" destId="{02FDEA64-754D-4AEB-8459-4F4A775A301E}" srcOrd="0" destOrd="0" presId="urn:microsoft.com/office/officeart/2005/8/layout/hList6"/>
    <dgm:cxn modelId="{55342641-8D12-4B6B-A259-14D49FA1BC37}" type="presOf" srcId="{FC5EF11B-CDEB-4699-8822-F90D814310E5}" destId="{EF3CA61A-70E2-4340-8FDB-45D7CDE6966B}" srcOrd="0" destOrd="0" presId="urn:microsoft.com/office/officeart/2005/8/layout/hList6"/>
    <dgm:cxn modelId="{6AC3BE45-3A61-4049-B0E0-91F7A3040844}" srcId="{699D74F1-BE0C-4D8B-8A1A-30BE7C00F0D3}" destId="{A80F3AC9-5298-4A81-ABDC-24C0217A7F74}" srcOrd="2" destOrd="0" parTransId="{246EE47A-A65F-4000-AE29-9FFA18DFBB47}" sibTransId="{87DBCFCF-901C-44CB-9F4C-F82A56765945}"/>
    <dgm:cxn modelId="{686B2A50-E707-4A5C-B660-946D45C87172}" type="presOf" srcId="{F3A4F927-BD60-4F0F-917D-5520CEC96B8A}" destId="{ADF93E2E-13DD-4667-82DF-72ABFEA6FBE1}" srcOrd="0" destOrd="0" presId="urn:microsoft.com/office/officeart/2005/8/layout/hList6"/>
    <dgm:cxn modelId="{0D164A72-5A9E-4FF1-A0D3-73F80482FBFD}" srcId="{699D74F1-BE0C-4D8B-8A1A-30BE7C00F0D3}" destId="{FC5EF11B-CDEB-4699-8822-F90D814310E5}" srcOrd="1" destOrd="0" parTransId="{22D0FD50-A440-44A3-9A91-0FC5B0A86FC3}" sibTransId="{E58704A5-19B2-4051-A66B-6B642738DC52}"/>
    <dgm:cxn modelId="{34519E55-5C83-46AC-9163-4CA1A2A79BB6}" srcId="{699D74F1-BE0C-4D8B-8A1A-30BE7C00F0D3}" destId="{F3A4F927-BD60-4F0F-917D-5520CEC96B8A}" srcOrd="3" destOrd="0" parTransId="{86F1ADDD-7526-4178-9833-47FC5A28E802}" sibTransId="{F79EAD1B-D1E3-4220-92ED-8E0379E72812}"/>
    <dgm:cxn modelId="{0F12F7CE-3E86-40BA-88B0-800C73C1C600}" type="presOf" srcId="{699D74F1-BE0C-4D8B-8A1A-30BE7C00F0D3}" destId="{DDBD9956-476E-4C71-9749-1ED3CEBF3BDE}" srcOrd="0" destOrd="0" presId="urn:microsoft.com/office/officeart/2005/8/layout/hList6"/>
    <dgm:cxn modelId="{9DB802D5-E71E-4B39-81A0-1EBB6179A7B3}" srcId="{699D74F1-BE0C-4D8B-8A1A-30BE7C00F0D3}" destId="{D7B75FAE-AB64-4900-86C5-8915733291A3}" srcOrd="0" destOrd="0" parTransId="{7F18B604-03A4-40EA-8149-12F43655139A}" sibTransId="{FE5B7684-10F0-424F-B2D7-20D60CC31217}"/>
    <dgm:cxn modelId="{5C40C0E8-580D-42E3-B643-C3EFE67D44C2}" type="presOf" srcId="{D7B75FAE-AB64-4900-86C5-8915733291A3}" destId="{F39C7E59-22D4-4561-B8B1-866C21DEE1BE}" srcOrd="0" destOrd="0" presId="urn:microsoft.com/office/officeart/2005/8/layout/hList6"/>
    <dgm:cxn modelId="{FDE4D8F6-AE64-4BD8-AB57-2B2914FAACB6}" type="presParOf" srcId="{DDBD9956-476E-4C71-9749-1ED3CEBF3BDE}" destId="{F39C7E59-22D4-4561-B8B1-866C21DEE1BE}" srcOrd="0" destOrd="0" presId="urn:microsoft.com/office/officeart/2005/8/layout/hList6"/>
    <dgm:cxn modelId="{906953D4-FC04-4B54-AA0D-685BED744315}" type="presParOf" srcId="{DDBD9956-476E-4C71-9749-1ED3CEBF3BDE}" destId="{58F64E49-8E08-4132-92BC-E40C0ABDC761}" srcOrd="1" destOrd="0" presId="urn:microsoft.com/office/officeart/2005/8/layout/hList6"/>
    <dgm:cxn modelId="{CD87EE9F-25D0-4E94-8908-AAC0EC30EC22}" type="presParOf" srcId="{DDBD9956-476E-4C71-9749-1ED3CEBF3BDE}" destId="{EF3CA61A-70E2-4340-8FDB-45D7CDE6966B}" srcOrd="2" destOrd="0" presId="urn:microsoft.com/office/officeart/2005/8/layout/hList6"/>
    <dgm:cxn modelId="{CC20A3AE-0E6A-46FB-AA90-91431E52DB6E}" type="presParOf" srcId="{DDBD9956-476E-4C71-9749-1ED3CEBF3BDE}" destId="{AB38471D-7A53-4364-8B08-A2CCADD65936}" srcOrd="3" destOrd="0" presId="urn:microsoft.com/office/officeart/2005/8/layout/hList6"/>
    <dgm:cxn modelId="{B6ABBE28-683F-4A9D-8DC2-2A28EF26D171}" type="presParOf" srcId="{DDBD9956-476E-4C71-9749-1ED3CEBF3BDE}" destId="{02FDEA64-754D-4AEB-8459-4F4A775A301E}" srcOrd="4" destOrd="0" presId="urn:microsoft.com/office/officeart/2005/8/layout/hList6"/>
    <dgm:cxn modelId="{07C24F54-8381-41BD-A968-1A284BE8AC8A}" type="presParOf" srcId="{DDBD9956-476E-4C71-9749-1ED3CEBF3BDE}" destId="{8E75AF2B-3FCD-4A14-9704-C6E269343D17}" srcOrd="5" destOrd="0" presId="urn:microsoft.com/office/officeart/2005/8/layout/hList6"/>
    <dgm:cxn modelId="{A05FAA91-6AFE-4BB1-9765-D302FC7BFBE8}" type="presParOf" srcId="{DDBD9956-476E-4C71-9749-1ED3CEBF3BDE}" destId="{ADF93E2E-13DD-4667-82DF-72ABFEA6FBE1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F86F96-E0E0-42E6-87A6-D506CC15A015}">
      <dsp:nvSpPr>
        <dsp:cNvPr id="0" name=""/>
        <dsp:cNvSpPr/>
      </dsp:nvSpPr>
      <dsp:spPr>
        <a:xfrm>
          <a:off x="2931648" y="1795310"/>
          <a:ext cx="2074162" cy="3599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9989"/>
              </a:lnTo>
              <a:lnTo>
                <a:pt x="2074162" y="179989"/>
              </a:lnTo>
              <a:lnTo>
                <a:pt x="2074162" y="359978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020948-36EC-4224-B1EB-64C72E9AD7C9}">
      <dsp:nvSpPr>
        <dsp:cNvPr id="0" name=""/>
        <dsp:cNvSpPr/>
      </dsp:nvSpPr>
      <dsp:spPr>
        <a:xfrm>
          <a:off x="2885928" y="1795310"/>
          <a:ext cx="91440" cy="35997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9978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9B8AA-5677-44F5-A0B6-0231FE085B12}">
      <dsp:nvSpPr>
        <dsp:cNvPr id="0" name=""/>
        <dsp:cNvSpPr/>
      </dsp:nvSpPr>
      <dsp:spPr>
        <a:xfrm>
          <a:off x="857485" y="1795310"/>
          <a:ext cx="2074162" cy="359978"/>
        </a:xfrm>
        <a:custGeom>
          <a:avLst/>
          <a:gdLst/>
          <a:ahLst/>
          <a:cxnLst/>
          <a:rect l="0" t="0" r="0" b="0"/>
          <a:pathLst>
            <a:path>
              <a:moveTo>
                <a:pt x="2074162" y="0"/>
              </a:moveTo>
              <a:lnTo>
                <a:pt x="2074162" y="179989"/>
              </a:lnTo>
              <a:lnTo>
                <a:pt x="0" y="179989"/>
              </a:lnTo>
              <a:lnTo>
                <a:pt x="0" y="359978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0E941A-84AF-4B4D-84E8-B3D90FBA8C58}">
      <dsp:nvSpPr>
        <dsp:cNvPr id="0" name=""/>
        <dsp:cNvSpPr/>
      </dsp:nvSpPr>
      <dsp:spPr>
        <a:xfrm>
          <a:off x="2074556" y="938218"/>
          <a:ext cx="1714184" cy="85709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CTI</a:t>
          </a:r>
          <a:endParaRPr lang="en-AE" sz="2800" kern="1200" dirty="0"/>
        </a:p>
      </dsp:txBody>
      <dsp:txXfrm>
        <a:off x="2074556" y="938218"/>
        <a:ext cx="1714184" cy="857092"/>
      </dsp:txXfrm>
    </dsp:sp>
    <dsp:sp modelId="{A09B42E5-8257-483E-85FD-B9EAFA500B7B}">
      <dsp:nvSpPr>
        <dsp:cNvPr id="0" name=""/>
        <dsp:cNvSpPr/>
      </dsp:nvSpPr>
      <dsp:spPr>
        <a:xfrm>
          <a:off x="393" y="2155288"/>
          <a:ext cx="1714184" cy="85709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Cyberspace</a:t>
          </a:r>
          <a:endParaRPr lang="en-AE" sz="2800" kern="1200" dirty="0"/>
        </a:p>
      </dsp:txBody>
      <dsp:txXfrm>
        <a:off x="393" y="2155288"/>
        <a:ext cx="1714184" cy="857092"/>
      </dsp:txXfrm>
    </dsp:sp>
    <dsp:sp modelId="{1B4D466D-CF35-4363-AAE1-1D6ED7B2901C}">
      <dsp:nvSpPr>
        <dsp:cNvPr id="0" name=""/>
        <dsp:cNvSpPr/>
      </dsp:nvSpPr>
      <dsp:spPr>
        <a:xfrm>
          <a:off x="2074556" y="2155288"/>
          <a:ext cx="1714184" cy="85709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Threats</a:t>
          </a:r>
          <a:endParaRPr lang="en-AE" sz="2800" kern="1200" dirty="0"/>
        </a:p>
      </dsp:txBody>
      <dsp:txXfrm>
        <a:off x="2074556" y="2155288"/>
        <a:ext cx="1714184" cy="857092"/>
      </dsp:txXfrm>
    </dsp:sp>
    <dsp:sp modelId="{1B34EC68-9BA7-4A83-AE48-E4DE84AA2680}">
      <dsp:nvSpPr>
        <dsp:cNvPr id="0" name=""/>
        <dsp:cNvSpPr/>
      </dsp:nvSpPr>
      <dsp:spPr>
        <a:xfrm>
          <a:off x="4148719" y="2155288"/>
          <a:ext cx="1714184" cy="85709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Intelligence</a:t>
          </a:r>
          <a:endParaRPr lang="en-AE" sz="2800" kern="1200" dirty="0"/>
        </a:p>
      </dsp:txBody>
      <dsp:txXfrm>
        <a:off x="4148719" y="2155288"/>
        <a:ext cx="1714184" cy="8570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DFDE24-779A-45FD-A3F6-44B7CAF89166}">
      <dsp:nvSpPr>
        <dsp:cNvPr id="0" name=""/>
        <dsp:cNvSpPr/>
      </dsp:nvSpPr>
      <dsp:spPr>
        <a:xfrm>
          <a:off x="2208260" y="429820"/>
          <a:ext cx="1727824" cy="112308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solidFill>
                <a:schemeClr val="bg1"/>
              </a:solidFill>
            </a:rPr>
            <a:t>Planning and Direction</a:t>
          </a:r>
          <a:endParaRPr lang="en-AE" sz="2100" kern="1200" dirty="0">
            <a:solidFill>
              <a:schemeClr val="bg1"/>
            </a:solidFill>
          </a:endParaRPr>
        </a:p>
      </dsp:txBody>
      <dsp:txXfrm>
        <a:off x="2263085" y="484645"/>
        <a:ext cx="1618174" cy="1013436"/>
      </dsp:txXfrm>
    </dsp:sp>
    <dsp:sp modelId="{9BCFAAA7-157B-4495-827F-48A3B2497CDB}">
      <dsp:nvSpPr>
        <dsp:cNvPr id="0" name=""/>
        <dsp:cNvSpPr/>
      </dsp:nvSpPr>
      <dsp:spPr>
        <a:xfrm>
          <a:off x="827950" y="991363"/>
          <a:ext cx="4488445" cy="4488445"/>
        </a:xfrm>
        <a:custGeom>
          <a:avLst/>
          <a:gdLst/>
          <a:ahLst/>
          <a:cxnLst/>
          <a:rect l="0" t="0" r="0" b="0"/>
          <a:pathLst>
            <a:path>
              <a:moveTo>
                <a:pt x="3339707" y="285537"/>
              </a:moveTo>
              <a:arcTo wR="2244222" hR="2244222" stAng="17953086" swAng="1212094"/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9E906B-F7AE-41A9-BC00-4F3C1D50CC6A}">
      <dsp:nvSpPr>
        <dsp:cNvPr id="0" name=""/>
        <dsp:cNvSpPr/>
      </dsp:nvSpPr>
      <dsp:spPr>
        <a:xfrm>
          <a:off x="4342643" y="1980540"/>
          <a:ext cx="1727824" cy="1123086"/>
        </a:xfrm>
        <a:prstGeom prst="roundRect">
          <a:avLst/>
        </a:prstGeom>
        <a:solidFill>
          <a:schemeClr val="accent3">
            <a:hueOff val="677650"/>
            <a:satOff val="25000"/>
            <a:lumOff val="-36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solidFill>
                <a:schemeClr val="bg1"/>
              </a:solidFill>
            </a:rPr>
            <a:t>Collection of data</a:t>
          </a:r>
          <a:endParaRPr lang="en-AE" sz="2100" kern="1200" dirty="0">
            <a:solidFill>
              <a:schemeClr val="bg1"/>
            </a:solidFill>
          </a:endParaRPr>
        </a:p>
      </dsp:txBody>
      <dsp:txXfrm>
        <a:off x="4397468" y="2035365"/>
        <a:ext cx="1618174" cy="1013436"/>
      </dsp:txXfrm>
    </dsp:sp>
    <dsp:sp modelId="{F7751377-0A04-4F2A-A91E-875FB55D2BCF}">
      <dsp:nvSpPr>
        <dsp:cNvPr id="0" name=""/>
        <dsp:cNvSpPr/>
      </dsp:nvSpPr>
      <dsp:spPr>
        <a:xfrm>
          <a:off x="827950" y="991363"/>
          <a:ext cx="4488445" cy="4488445"/>
        </a:xfrm>
        <a:custGeom>
          <a:avLst/>
          <a:gdLst/>
          <a:ahLst/>
          <a:cxnLst/>
          <a:rect l="0" t="0" r="0" b="0"/>
          <a:pathLst>
            <a:path>
              <a:moveTo>
                <a:pt x="4483070" y="2399456"/>
              </a:moveTo>
              <a:arcTo wR="2244222" hR="2244222" stAng="21837980" swAng="1360155"/>
            </a:path>
          </a:pathLst>
        </a:custGeom>
        <a:noFill/>
        <a:ln w="6350" cap="flat" cmpd="sng" algn="ctr">
          <a:solidFill>
            <a:schemeClr val="accent3">
              <a:hueOff val="677650"/>
              <a:satOff val="25000"/>
              <a:lumOff val="-3676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AF33E0-B652-4FA3-8FA0-D2E64407263A}">
      <dsp:nvSpPr>
        <dsp:cNvPr id="0" name=""/>
        <dsp:cNvSpPr/>
      </dsp:nvSpPr>
      <dsp:spPr>
        <a:xfrm>
          <a:off x="3527381" y="4489657"/>
          <a:ext cx="1727824" cy="1123086"/>
        </a:xfrm>
        <a:prstGeom prst="roundRect">
          <a:avLst/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solidFill>
                <a:schemeClr val="bg1"/>
              </a:solidFill>
            </a:rPr>
            <a:t>Processing</a:t>
          </a:r>
          <a:endParaRPr lang="en-AE" sz="2100" kern="1200" dirty="0">
            <a:solidFill>
              <a:schemeClr val="bg1"/>
            </a:solidFill>
          </a:endParaRPr>
        </a:p>
      </dsp:txBody>
      <dsp:txXfrm>
        <a:off x="3582206" y="4544482"/>
        <a:ext cx="1618174" cy="1013436"/>
      </dsp:txXfrm>
    </dsp:sp>
    <dsp:sp modelId="{1283C2E9-EF31-43B0-BA5B-3D9C472C818D}">
      <dsp:nvSpPr>
        <dsp:cNvPr id="0" name=""/>
        <dsp:cNvSpPr/>
      </dsp:nvSpPr>
      <dsp:spPr>
        <a:xfrm>
          <a:off x="827950" y="991363"/>
          <a:ext cx="4488445" cy="4488445"/>
        </a:xfrm>
        <a:custGeom>
          <a:avLst/>
          <a:gdLst/>
          <a:ahLst/>
          <a:cxnLst/>
          <a:rect l="0" t="0" r="0" b="0"/>
          <a:pathLst>
            <a:path>
              <a:moveTo>
                <a:pt x="2519831" y="4471457"/>
              </a:moveTo>
              <a:arcTo wR="2244222" hR="2244222" stAng="4976749" swAng="846502"/>
            </a:path>
          </a:pathLst>
        </a:custGeom>
        <a:noFill/>
        <a:ln w="635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85CDA1-8AE8-43B5-ABD0-EAD49E9733FB}">
      <dsp:nvSpPr>
        <dsp:cNvPr id="0" name=""/>
        <dsp:cNvSpPr/>
      </dsp:nvSpPr>
      <dsp:spPr>
        <a:xfrm>
          <a:off x="889139" y="4489657"/>
          <a:ext cx="1727824" cy="1123086"/>
        </a:xfrm>
        <a:prstGeom prst="roundRect">
          <a:avLst/>
        </a:prstGeom>
        <a:solidFill>
          <a:schemeClr val="accent3">
            <a:hueOff val="2032949"/>
            <a:satOff val="75000"/>
            <a:lumOff val="-110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solidFill>
                <a:schemeClr val="bg1"/>
              </a:solidFill>
            </a:rPr>
            <a:t>Analysis and Production</a:t>
          </a:r>
          <a:endParaRPr lang="en-AE" sz="2100" kern="1200" dirty="0">
            <a:solidFill>
              <a:schemeClr val="bg1"/>
            </a:solidFill>
          </a:endParaRPr>
        </a:p>
      </dsp:txBody>
      <dsp:txXfrm>
        <a:off x="943964" y="4544482"/>
        <a:ext cx="1618174" cy="1013436"/>
      </dsp:txXfrm>
    </dsp:sp>
    <dsp:sp modelId="{7F4B466A-81A8-4BF4-BC91-5DADE8021405}">
      <dsp:nvSpPr>
        <dsp:cNvPr id="0" name=""/>
        <dsp:cNvSpPr/>
      </dsp:nvSpPr>
      <dsp:spPr>
        <a:xfrm>
          <a:off x="827950" y="991363"/>
          <a:ext cx="4488445" cy="4488445"/>
        </a:xfrm>
        <a:custGeom>
          <a:avLst/>
          <a:gdLst/>
          <a:ahLst/>
          <a:cxnLst/>
          <a:rect l="0" t="0" r="0" b="0"/>
          <a:pathLst>
            <a:path>
              <a:moveTo>
                <a:pt x="238165" y="3250340"/>
              </a:moveTo>
              <a:arcTo wR="2244222" hR="2244222" stAng="9201865" swAng="1360155"/>
            </a:path>
          </a:pathLst>
        </a:custGeom>
        <a:noFill/>
        <a:ln w="6350" cap="flat" cmpd="sng" algn="ctr">
          <a:solidFill>
            <a:schemeClr val="accent3">
              <a:hueOff val="2032949"/>
              <a:satOff val="75000"/>
              <a:lumOff val="-11029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F10F92-A483-4CAC-9E79-7CB800AC7D18}">
      <dsp:nvSpPr>
        <dsp:cNvPr id="0" name=""/>
        <dsp:cNvSpPr/>
      </dsp:nvSpPr>
      <dsp:spPr>
        <a:xfrm>
          <a:off x="-72866" y="1980540"/>
          <a:ext cx="2021313" cy="1123086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100" kern="1200" dirty="0" err="1">
              <a:solidFill>
                <a:schemeClr val="bg1"/>
              </a:solidFill>
            </a:rPr>
            <a:t>Dissemination</a:t>
          </a:r>
          <a:endParaRPr lang="en-AE" sz="2100" kern="1200" dirty="0">
            <a:solidFill>
              <a:schemeClr val="bg1"/>
            </a:solidFill>
          </a:endParaRPr>
        </a:p>
      </dsp:txBody>
      <dsp:txXfrm>
        <a:off x="-18041" y="2035365"/>
        <a:ext cx="1911663" cy="1013436"/>
      </dsp:txXfrm>
    </dsp:sp>
    <dsp:sp modelId="{BE494C8B-014F-4D37-87CE-6D3F9D8147DF}">
      <dsp:nvSpPr>
        <dsp:cNvPr id="0" name=""/>
        <dsp:cNvSpPr/>
      </dsp:nvSpPr>
      <dsp:spPr>
        <a:xfrm>
          <a:off x="827950" y="991363"/>
          <a:ext cx="4488445" cy="4488445"/>
        </a:xfrm>
        <a:custGeom>
          <a:avLst/>
          <a:gdLst/>
          <a:ahLst/>
          <a:cxnLst/>
          <a:rect l="0" t="0" r="0" b="0"/>
          <a:pathLst>
            <a:path>
              <a:moveTo>
                <a:pt x="539747" y="784325"/>
              </a:moveTo>
              <a:arcTo wR="2244222" hR="2244222" stAng="13234821" swAng="1212094"/>
            </a:path>
          </a:pathLst>
        </a:custGeom>
        <a:noFill/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8843B3-1F95-475A-9A50-DAAC696BEB7D}">
      <dsp:nvSpPr>
        <dsp:cNvPr id="0" name=""/>
        <dsp:cNvSpPr/>
      </dsp:nvSpPr>
      <dsp:spPr>
        <a:xfrm>
          <a:off x="3251199" y="1752"/>
          <a:ext cx="4876800" cy="622432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 person, group, or nation-state responsible for malicious cyber operations.</a:t>
          </a:r>
          <a:endParaRPr lang="en-AE" sz="1600" kern="1200"/>
        </a:p>
      </dsp:txBody>
      <dsp:txXfrm>
        <a:off x="3251199" y="79556"/>
        <a:ext cx="4643388" cy="466824"/>
      </dsp:txXfrm>
    </dsp:sp>
    <dsp:sp modelId="{9712407D-1223-4CC2-87C1-235C9A11770D}">
      <dsp:nvSpPr>
        <dsp:cNvPr id="0" name=""/>
        <dsp:cNvSpPr/>
      </dsp:nvSpPr>
      <dsp:spPr>
        <a:xfrm>
          <a:off x="0" y="1752"/>
          <a:ext cx="3251200" cy="62243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Threat Actor</a:t>
          </a:r>
          <a:endParaRPr lang="en-AE" sz="1700" kern="1200" dirty="0"/>
        </a:p>
      </dsp:txBody>
      <dsp:txXfrm>
        <a:off x="30385" y="32137"/>
        <a:ext cx="3190430" cy="561662"/>
      </dsp:txXfrm>
    </dsp:sp>
    <dsp:sp modelId="{6BF79655-C59F-4724-9573-85F346A1EDCA}">
      <dsp:nvSpPr>
        <dsp:cNvPr id="0" name=""/>
        <dsp:cNvSpPr/>
      </dsp:nvSpPr>
      <dsp:spPr>
        <a:xfrm>
          <a:off x="3251199" y="686428"/>
          <a:ext cx="4876800" cy="622432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289877"/>
            <a:satOff val="14286"/>
            <a:lumOff val="254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89877"/>
              <a:satOff val="14286"/>
              <a:lumOff val="2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The online identity or alias used by a threat actor to remain anonymous.</a:t>
          </a:r>
          <a:endParaRPr lang="en-AE" sz="1600" kern="1200"/>
        </a:p>
      </dsp:txBody>
      <dsp:txXfrm>
        <a:off x="3251199" y="764232"/>
        <a:ext cx="4643388" cy="466824"/>
      </dsp:txXfrm>
    </dsp:sp>
    <dsp:sp modelId="{2ED10062-F885-499C-BA2B-BBC12CEEF976}">
      <dsp:nvSpPr>
        <dsp:cNvPr id="0" name=""/>
        <dsp:cNvSpPr/>
      </dsp:nvSpPr>
      <dsp:spPr>
        <a:xfrm>
          <a:off x="0" y="686428"/>
          <a:ext cx="3251200" cy="622432"/>
        </a:xfrm>
        <a:prstGeom prst="roundRect">
          <a:avLst/>
        </a:prstGeom>
        <a:solidFill>
          <a:schemeClr val="accent3">
            <a:hueOff val="387228"/>
            <a:satOff val="14286"/>
            <a:lumOff val="-2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Persona</a:t>
          </a:r>
          <a:endParaRPr lang="en-AE" sz="1700" kern="1200" dirty="0"/>
        </a:p>
      </dsp:txBody>
      <dsp:txXfrm>
        <a:off x="30385" y="716813"/>
        <a:ext cx="3190430" cy="561662"/>
      </dsp:txXfrm>
    </dsp:sp>
    <dsp:sp modelId="{15544247-52F6-4CD0-90B5-52782153DEA2}">
      <dsp:nvSpPr>
        <dsp:cNvPr id="0" name=""/>
        <dsp:cNvSpPr/>
      </dsp:nvSpPr>
      <dsp:spPr>
        <a:xfrm>
          <a:off x="3251199" y="1371103"/>
          <a:ext cx="4876800" cy="622432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579755"/>
            <a:satOff val="28571"/>
            <a:lumOff val="508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579755"/>
              <a:satOff val="28571"/>
              <a:lumOff val="5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Questions or needs that guide the collection and analysis of threat intelligence.</a:t>
          </a:r>
          <a:endParaRPr lang="en-AE" sz="1600" kern="1200"/>
        </a:p>
      </dsp:txBody>
      <dsp:txXfrm>
        <a:off x="3251199" y="1448907"/>
        <a:ext cx="4643388" cy="466824"/>
      </dsp:txXfrm>
    </dsp:sp>
    <dsp:sp modelId="{6D217FC4-267D-4E43-A366-A4E0E3E8A663}">
      <dsp:nvSpPr>
        <dsp:cNvPr id="0" name=""/>
        <dsp:cNvSpPr/>
      </dsp:nvSpPr>
      <dsp:spPr>
        <a:xfrm>
          <a:off x="0" y="1371103"/>
          <a:ext cx="3251200" cy="622432"/>
        </a:xfrm>
        <a:prstGeom prst="roundRect">
          <a:avLst/>
        </a:prstGeom>
        <a:solidFill>
          <a:schemeClr val="accent3">
            <a:hueOff val="774457"/>
            <a:satOff val="28571"/>
            <a:lumOff val="-4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Intelligence Requirements</a:t>
          </a:r>
          <a:endParaRPr lang="en-AE" sz="1700" kern="1200" dirty="0"/>
        </a:p>
      </dsp:txBody>
      <dsp:txXfrm>
        <a:off x="30385" y="1401488"/>
        <a:ext cx="3190430" cy="561662"/>
      </dsp:txXfrm>
    </dsp:sp>
    <dsp:sp modelId="{DF58F1B5-DD38-4B72-A4BF-1BD8DA5AE86D}">
      <dsp:nvSpPr>
        <dsp:cNvPr id="0" name=""/>
        <dsp:cNvSpPr/>
      </dsp:nvSpPr>
      <dsp:spPr>
        <a:xfrm>
          <a:off x="3251199" y="2055779"/>
          <a:ext cx="4876800" cy="622432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869632"/>
            <a:satOff val="42857"/>
            <a:lumOff val="762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869632"/>
              <a:satOff val="42857"/>
              <a:lumOff val="76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 coordinated series of malicious activities aimed at a long-term objective.</a:t>
          </a:r>
          <a:endParaRPr lang="en-AE" sz="1600" kern="1200"/>
        </a:p>
      </dsp:txBody>
      <dsp:txXfrm>
        <a:off x="3251199" y="2133583"/>
        <a:ext cx="4643388" cy="466824"/>
      </dsp:txXfrm>
    </dsp:sp>
    <dsp:sp modelId="{775F46BC-03B4-4A36-8898-23FC28C6CCC6}">
      <dsp:nvSpPr>
        <dsp:cNvPr id="0" name=""/>
        <dsp:cNvSpPr/>
      </dsp:nvSpPr>
      <dsp:spPr>
        <a:xfrm>
          <a:off x="0" y="2055779"/>
          <a:ext cx="3251200" cy="622432"/>
        </a:xfrm>
        <a:prstGeom prst="roundRect">
          <a:avLst/>
        </a:prstGeom>
        <a:solidFill>
          <a:schemeClr val="accent3">
            <a:hueOff val="1161685"/>
            <a:satOff val="42857"/>
            <a:lumOff val="-63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Campaigns</a:t>
          </a:r>
          <a:endParaRPr lang="en-AE" sz="1700" kern="1200" dirty="0"/>
        </a:p>
      </dsp:txBody>
      <dsp:txXfrm>
        <a:off x="30385" y="2086164"/>
        <a:ext cx="3190430" cy="561662"/>
      </dsp:txXfrm>
    </dsp:sp>
    <dsp:sp modelId="{2BD8BEC6-BC4C-4853-91A6-1DF2D818BC88}">
      <dsp:nvSpPr>
        <dsp:cNvPr id="0" name=""/>
        <dsp:cNvSpPr/>
      </dsp:nvSpPr>
      <dsp:spPr>
        <a:xfrm>
          <a:off x="3251199" y="2740455"/>
          <a:ext cx="4876800" cy="622432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1159509"/>
            <a:satOff val="57143"/>
            <a:lumOff val="1017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159509"/>
              <a:satOff val="57143"/>
              <a:lumOff val="101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TTP analysis helps in actor profiling, defense hardening, and hunting queries.</a:t>
          </a:r>
          <a:endParaRPr lang="en-AE" sz="1600" kern="1200"/>
        </a:p>
      </dsp:txBody>
      <dsp:txXfrm>
        <a:off x="3251199" y="2818259"/>
        <a:ext cx="4643388" cy="466824"/>
      </dsp:txXfrm>
    </dsp:sp>
    <dsp:sp modelId="{701D2FAC-2DD3-43BF-8955-AABB77B25E80}">
      <dsp:nvSpPr>
        <dsp:cNvPr id="0" name=""/>
        <dsp:cNvSpPr/>
      </dsp:nvSpPr>
      <dsp:spPr>
        <a:xfrm>
          <a:off x="0" y="2740455"/>
          <a:ext cx="3251200" cy="622432"/>
        </a:xfrm>
        <a:prstGeom prst="roundRect">
          <a:avLst/>
        </a:prstGeom>
        <a:solidFill>
          <a:schemeClr val="accent3">
            <a:hueOff val="1548914"/>
            <a:satOff val="57143"/>
            <a:lumOff val="-84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kern="1200" dirty="0" err="1"/>
            <a:t>Tactics</a:t>
          </a:r>
          <a:r>
            <a:rPr lang="it-IT" sz="1700" kern="1200" dirty="0"/>
            <a:t>, Techniques, and </a:t>
          </a:r>
          <a:r>
            <a:rPr lang="it-IT" sz="1700" kern="1200" dirty="0" err="1"/>
            <a:t>Procedures</a:t>
          </a:r>
          <a:r>
            <a:rPr lang="it-IT" sz="1700" kern="1200" dirty="0"/>
            <a:t> (TTP)</a:t>
          </a:r>
          <a:endParaRPr lang="en-AE" sz="1700" kern="1200" dirty="0"/>
        </a:p>
      </dsp:txBody>
      <dsp:txXfrm>
        <a:off x="30385" y="2770840"/>
        <a:ext cx="3190430" cy="561662"/>
      </dsp:txXfrm>
    </dsp:sp>
    <dsp:sp modelId="{F0473D48-C80F-4968-9A85-39A3EA30755B}">
      <dsp:nvSpPr>
        <dsp:cNvPr id="0" name=""/>
        <dsp:cNvSpPr/>
      </dsp:nvSpPr>
      <dsp:spPr>
        <a:xfrm>
          <a:off x="3251199" y="3425130"/>
          <a:ext cx="4876800" cy="622432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1449386"/>
            <a:satOff val="71429"/>
            <a:lumOff val="1271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449386"/>
              <a:satOff val="71429"/>
              <a:lumOff val="12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Any attempt by an adversary to compromise a system, whether successful or not.</a:t>
          </a:r>
          <a:endParaRPr lang="en-AE" sz="1600" kern="1200"/>
        </a:p>
      </dsp:txBody>
      <dsp:txXfrm>
        <a:off x="3251199" y="3502934"/>
        <a:ext cx="4643388" cy="466824"/>
      </dsp:txXfrm>
    </dsp:sp>
    <dsp:sp modelId="{C86432D3-3D61-4450-8066-948FD93D7B95}">
      <dsp:nvSpPr>
        <dsp:cNvPr id="0" name=""/>
        <dsp:cNvSpPr/>
      </dsp:nvSpPr>
      <dsp:spPr>
        <a:xfrm>
          <a:off x="0" y="3425130"/>
          <a:ext cx="3251200" cy="622432"/>
        </a:xfrm>
        <a:prstGeom prst="roundRect">
          <a:avLst/>
        </a:prstGeom>
        <a:solidFill>
          <a:schemeClr val="accent3">
            <a:hueOff val="1936142"/>
            <a:satOff val="71429"/>
            <a:lumOff val="-105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Intrusion</a:t>
          </a:r>
          <a:endParaRPr lang="en-AE" sz="1700" kern="1200" dirty="0"/>
        </a:p>
      </dsp:txBody>
      <dsp:txXfrm>
        <a:off x="30385" y="3455515"/>
        <a:ext cx="3190430" cy="561662"/>
      </dsp:txXfrm>
    </dsp:sp>
    <dsp:sp modelId="{84D376A3-7D4F-4486-8DF8-D77A81DC91ED}">
      <dsp:nvSpPr>
        <dsp:cNvPr id="0" name=""/>
        <dsp:cNvSpPr/>
      </dsp:nvSpPr>
      <dsp:spPr>
        <a:xfrm>
          <a:off x="3251199" y="4109806"/>
          <a:ext cx="4876800" cy="622432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1739264"/>
            <a:satOff val="85714"/>
            <a:lumOff val="1525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739264"/>
              <a:satOff val="85714"/>
              <a:lumOff val="152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 color-coded system for managing information sharing boundaries within and across organizations.</a:t>
          </a:r>
          <a:endParaRPr lang="en-AE" sz="1600" kern="1200"/>
        </a:p>
      </dsp:txBody>
      <dsp:txXfrm>
        <a:off x="3251199" y="4187610"/>
        <a:ext cx="4643388" cy="466824"/>
      </dsp:txXfrm>
    </dsp:sp>
    <dsp:sp modelId="{1A17404E-B966-4F3D-B560-703CCCF016D1}">
      <dsp:nvSpPr>
        <dsp:cNvPr id="0" name=""/>
        <dsp:cNvSpPr/>
      </dsp:nvSpPr>
      <dsp:spPr>
        <a:xfrm>
          <a:off x="0" y="4109806"/>
          <a:ext cx="3251200" cy="622432"/>
        </a:xfrm>
        <a:prstGeom prst="roundRect">
          <a:avLst/>
        </a:prstGeom>
        <a:solidFill>
          <a:schemeClr val="accent3">
            <a:hueOff val="2323371"/>
            <a:satOff val="85714"/>
            <a:lumOff val="-126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Traffic Light Protocol (TLP)</a:t>
          </a:r>
          <a:endParaRPr lang="en-AE" sz="1700" kern="1200" dirty="0"/>
        </a:p>
      </dsp:txBody>
      <dsp:txXfrm>
        <a:off x="30385" y="4140191"/>
        <a:ext cx="3190430" cy="561662"/>
      </dsp:txXfrm>
    </dsp:sp>
    <dsp:sp modelId="{0930F5D3-11FC-49FE-98B6-38573EA365BA}">
      <dsp:nvSpPr>
        <dsp:cNvPr id="0" name=""/>
        <dsp:cNvSpPr/>
      </dsp:nvSpPr>
      <dsp:spPr>
        <a:xfrm>
          <a:off x="3251199" y="4794481"/>
          <a:ext cx="4876800" cy="622432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A technical artifact linked to malicious activity, especially useful for detection and hunting.</a:t>
          </a:r>
          <a:endParaRPr lang="en-AE" sz="1600" kern="1200"/>
        </a:p>
      </dsp:txBody>
      <dsp:txXfrm>
        <a:off x="3251199" y="4872285"/>
        <a:ext cx="4643388" cy="466824"/>
      </dsp:txXfrm>
    </dsp:sp>
    <dsp:sp modelId="{625767D9-F087-4975-A21E-B21B02B7B784}">
      <dsp:nvSpPr>
        <dsp:cNvPr id="0" name=""/>
        <dsp:cNvSpPr/>
      </dsp:nvSpPr>
      <dsp:spPr>
        <a:xfrm>
          <a:off x="0" y="4794481"/>
          <a:ext cx="3251200" cy="622432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Indicator of Compromise (IOC)</a:t>
          </a:r>
          <a:endParaRPr lang="en-AE" sz="1700" kern="1200" dirty="0"/>
        </a:p>
      </dsp:txBody>
      <dsp:txXfrm>
        <a:off x="30385" y="4824866"/>
        <a:ext cx="3190430" cy="5616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9C7E59-22D4-4561-B8B1-866C21DEE1BE}">
      <dsp:nvSpPr>
        <dsp:cNvPr id="0" name=""/>
        <dsp:cNvSpPr/>
      </dsp:nvSpPr>
      <dsp:spPr>
        <a:xfrm rot="16200000">
          <a:off x="-1059359" y="1061907"/>
          <a:ext cx="4623759" cy="2499943"/>
        </a:xfrm>
        <a:prstGeom prst="flowChartManualOperati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0" tIns="0" rIns="259736" bIns="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Cyber Kill Chain</a:t>
          </a:r>
          <a:endParaRPr lang="en-AE" sz="4100" kern="1200" dirty="0"/>
        </a:p>
      </dsp:txBody>
      <dsp:txXfrm rot="5400000">
        <a:off x="2549" y="924751"/>
        <a:ext cx="2499943" cy="2774255"/>
      </dsp:txXfrm>
    </dsp:sp>
    <dsp:sp modelId="{EF3CA61A-70E2-4340-8FDB-45D7CDE6966B}">
      <dsp:nvSpPr>
        <dsp:cNvPr id="0" name=""/>
        <dsp:cNvSpPr/>
      </dsp:nvSpPr>
      <dsp:spPr>
        <a:xfrm rot="16200000">
          <a:off x="1628079" y="1061907"/>
          <a:ext cx="4623759" cy="2499943"/>
        </a:xfrm>
        <a:prstGeom prst="flowChartManualOperation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0" tIns="0" rIns="259736" bIns="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Diamond Model</a:t>
          </a:r>
          <a:endParaRPr lang="en-AE" sz="4100" kern="1200" dirty="0"/>
        </a:p>
      </dsp:txBody>
      <dsp:txXfrm rot="5400000">
        <a:off x="2689987" y="924751"/>
        <a:ext cx="2499943" cy="2774255"/>
      </dsp:txXfrm>
    </dsp:sp>
    <dsp:sp modelId="{02FDEA64-754D-4AEB-8459-4F4A775A301E}">
      <dsp:nvSpPr>
        <dsp:cNvPr id="0" name=""/>
        <dsp:cNvSpPr/>
      </dsp:nvSpPr>
      <dsp:spPr>
        <a:xfrm rot="16200000">
          <a:off x="4315519" y="1061907"/>
          <a:ext cx="4623759" cy="2499943"/>
        </a:xfrm>
        <a:prstGeom prst="flowChartManualOperation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0" tIns="0" rIns="259736" bIns="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MITRE ATT&amp;CK</a:t>
          </a:r>
          <a:endParaRPr lang="en-AE" sz="4100" kern="1200" dirty="0"/>
        </a:p>
      </dsp:txBody>
      <dsp:txXfrm rot="5400000">
        <a:off x="5377427" y="924751"/>
        <a:ext cx="2499943" cy="2774255"/>
      </dsp:txXfrm>
    </dsp:sp>
    <dsp:sp modelId="{ADF93E2E-13DD-4667-82DF-72ABFEA6FBE1}">
      <dsp:nvSpPr>
        <dsp:cNvPr id="0" name=""/>
        <dsp:cNvSpPr/>
      </dsp:nvSpPr>
      <dsp:spPr>
        <a:xfrm rot="16200000">
          <a:off x="7002958" y="1061907"/>
          <a:ext cx="4623759" cy="2499943"/>
        </a:xfrm>
        <a:prstGeom prst="flowChartManualOperation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50" tIns="0" rIns="259736" bIns="0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Pyramid of Pain</a:t>
          </a:r>
          <a:endParaRPr lang="en-AE" sz="4100" kern="1200" dirty="0"/>
        </a:p>
      </dsp:txBody>
      <dsp:txXfrm rot="5400000">
        <a:off x="8064866" y="924751"/>
        <a:ext cx="2499943" cy="27742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FACB54-F41A-44DD-9BB3-D271A70B0AF3}" type="datetimeFigureOut">
              <a:rPr lang="en-AE" smtClean="0"/>
              <a:t>30/05/2025</a:t>
            </a:fld>
            <a:endParaRPr lang="en-A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53F712-CC9B-44C2-B4A9-09F5D7B563A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976755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F712-CC9B-44C2-B4A9-09F5D7B563AD}" type="slidenum">
              <a:rPr lang="en-AE" smtClean="0"/>
              <a:t>2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9852132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66462-95CA-9F55-2A15-24D988F63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F8B7DE-3CC0-2363-0FB9-E808038A46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45FA62-19B4-2641-752D-5063BBE7D2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D28F7-4677-12D3-601B-19784C0199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F712-CC9B-44C2-B4A9-09F5D7B563AD}" type="slidenum">
              <a:rPr lang="en-AE" smtClean="0"/>
              <a:t>11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6377525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BABE7-BBC8-6B7F-F93A-F441C3FB3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A3D513-25AC-2AEF-FEE9-AD9CEA3C28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156EC8-4BD2-CA64-95A6-A65B087BB6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F2B551-488D-B0DD-F5BA-36239FCF58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F712-CC9B-44C2-B4A9-09F5D7B563AD}" type="slidenum">
              <a:rPr lang="en-AE" smtClean="0"/>
              <a:t>12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697197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C1DC0E-DE7D-2BA9-D6F9-70CEB0450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F6FB37-7D5A-DF18-3B4F-B2A5A8785B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9A07C7-FABD-7D62-D44D-A0208BDE8D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Cyberspace: The Operating Terrain of CTI</a:t>
            </a:r>
          </a:p>
          <a:p>
            <a:endParaRPr lang="en-US" dirty="0"/>
          </a:p>
          <a:p>
            <a:r>
              <a:rPr lang="en-US" dirty="0"/>
              <a:t>Cyberspace is the domain in which all cyber threat activities take place. It is composed of multiple interlinked layers:</a:t>
            </a:r>
          </a:p>
          <a:p>
            <a:endParaRPr lang="en-US" dirty="0"/>
          </a:p>
          <a:p>
            <a:r>
              <a:rPr lang="en-US" dirty="0"/>
              <a:t> ▪️ Physical Layer:</a:t>
            </a:r>
          </a:p>
          <a:p>
            <a:endParaRPr lang="en-US" dirty="0"/>
          </a:p>
          <a:p>
            <a:r>
              <a:rPr lang="en-US" dirty="0"/>
              <a:t>Definition: Tangible components of networks and infrastructure.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endParaRPr lang="en-US" dirty="0"/>
          </a:p>
          <a:p>
            <a:r>
              <a:rPr lang="en-US" dirty="0"/>
              <a:t> Routers, switches, servers, network cables, data centers</a:t>
            </a:r>
          </a:p>
          <a:p>
            <a:r>
              <a:rPr lang="en-US" dirty="0"/>
              <a:t> An attacker physically tampers with a router or uses RF attacks on wireless routers (like </a:t>
            </a:r>
            <a:r>
              <a:rPr lang="en-US" dirty="0" err="1"/>
              <a:t>WiFi</a:t>
            </a:r>
            <a:r>
              <a:rPr lang="en-US" dirty="0"/>
              <a:t> Pineapple).</a:t>
            </a:r>
          </a:p>
          <a:p>
            <a:endParaRPr lang="en-US" dirty="0"/>
          </a:p>
          <a:p>
            <a:r>
              <a:rPr lang="en-US" dirty="0"/>
              <a:t> ▪️ Logical Layer:</a:t>
            </a:r>
          </a:p>
          <a:p>
            <a:endParaRPr lang="en-US" dirty="0"/>
          </a:p>
          <a:p>
            <a:r>
              <a:rPr lang="en-US" dirty="0"/>
              <a:t>Definition: Non-physical elements such as applications and protocols.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endParaRPr lang="en-US" dirty="0"/>
          </a:p>
          <a:p>
            <a:r>
              <a:rPr lang="en-US" dirty="0"/>
              <a:t> Operating systems, browsers, cloud services, communication protocols.</a:t>
            </a:r>
          </a:p>
          <a:p>
            <a:r>
              <a:rPr lang="en-US" dirty="0"/>
              <a:t> Exploiting Apache Log4j vulnerability in a cloud-based application represents a threat at this layer.</a:t>
            </a:r>
          </a:p>
          <a:p>
            <a:endParaRPr lang="en-US" dirty="0"/>
          </a:p>
          <a:p>
            <a:r>
              <a:rPr lang="en-US" dirty="0"/>
              <a:t> ▪️ Information Layer:</a:t>
            </a:r>
          </a:p>
          <a:p>
            <a:endParaRPr lang="en-US" dirty="0"/>
          </a:p>
          <a:p>
            <a:r>
              <a:rPr lang="en-US" dirty="0"/>
              <a:t>Definition: Actual data – what the attacker targets or manipulates.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endParaRPr lang="en-US" dirty="0"/>
          </a:p>
          <a:p>
            <a:r>
              <a:rPr lang="en-US" dirty="0"/>
              <a:t> Emails, chat messages, documents, databases.</a:t>
            </a:r>
          </a:p>
          <a:p>
            <a:r>
              <a:rPr lang="en-US" dirty="0"/>
              <a:t> Phishing emails that trick users into entering credentials or open weaponized documents (macro-laden Word files).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r>
              <a:rPr lang="en-US" dirty="0"/>
              <a:t> 2. Threat: The Actor and Their Intent</a:t>
            </a:r>
          </a:p>
          <a:p>
            <a:endParaRPr lang="en-US" dirty="0"/>
          </a:p>
          <a:p>
            <a:r>
              <a:rPr lang="en-US" dirty="0"/>
              <a:t> A threat is defined as intention + capability + opportunity</a:t>
            </a:r>
          </a:p>
          <a:p>
            <a:endParaRPr lang="en-US" dirty="0"/>
          </a:p>
          <a:p>
            <a:r>
              <a:rPr lang="en-US" dirty="0"/>
              <a:t> Intention (Why):</a:t>
            </a:r>
          </a:p>
          <a:p>
            <a:endParaRPr lang="en-US" dirty="0"/>
          </a:p>
          <a:p>
            <a:r>
              <a:rPr lang="en-US" dirty="0"/>
              <a:t>Definition: The motive or objective of the adversary.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endParaRPr lang="en-US" dirty="0"/>
          </a:p>
          <a:p>
            <a:r>
              <a:rPr lang="en-US" dirty="0"/>
              <a:t> Cybercriminals want money → deploy ransomware (e.g., </a:t>
            </a:r>
            <a:r>
              <a:rPr lang="en-US" dirty="0" err="1"/>
              <a:t>LockBit</a:t>
            </a:r>
            <a:r>
              <a:rPr lang="en-US" dirty="0"/>
              <a:t>)</a:t>
            </a:r>
          </a:p>
          <a:p>
            <a:r>
              <a:rPr lang="en-US" dirty="0"/>
              <a:t> Nation-states seek espionage → target diplomatic emails</a:t>
            </a:r>
          </a:p>
          <a:p>
            <a:r>
              <a:rPr lang="en-US" dirty="0"/>
              <a:t> Hacktivists want to disrupt → deface websites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 🛠️ Capabilities (How):</a:t>
            </a:r>
          </a:p>
          <a:p>
            <a:endParaRPr lang="en-US" dirty="0"/>
          </a:p>
          <a:p>
            <a:r>
              <a:rPr lang="en-US" dirty="0"/>
              <a:t>Definition: Tools, tactics, techniques, and procedures (TTPs) used.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endParaRPr lang="en-US" dirty="0"/>
          </a:p>
          <a:p>
            <a:r>
              <a:rPr lang="en-US" dirty="0"/>
              <a:t> Malware (e.g., Cobalt Strike, </a:t>
            </a:r>
            <a:r>
              <a:rPr lang="en-US" dirty="0" err="1"/>
              <a:t>Mimikatz</a:t>
            </a:r>
            <a:r>
              <a:rPr lang="en-US" dirty="0"/>
              <a:t>)</a:t>
            </a:r>
          </a:p>
          <a:p>
            <a:r>
              <a:rPr lang="en-US" dirty="0"/>
              <a:t> Exploits (e.g., CVE-2021-44228 – Log4Shell)</a:t>
            </a:r>
          </a:p>
          <a:p>
            <a:r>
              <a:rPr lang="en-US" dirty="0"/>
              <a:t> TTPs mapped to MITRE ATT\&amp;CK (e.g., T1059 – Command Scripting)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 🕳️ Opportunity (Where &amp; When):</a:t>
            </a:r>
          </a:p>
          <a:p>
            <a:endParaRPr lang="en-US" dirty="0"/>
          </a:p>
          <a:p>
            <a:r>
              <a:rPr lang="en-US" dirty="0"/>
              <a:t>Definition: Weakness or entry point that allows the threat to exploit.</a:t>
            </a:r>
          </a:p>
          <a:p>
            <a:endParaRPr lang="en-US" dirty="0"/>
          </a:p>
          <a:p>
            <a:r>
              <a:rPr lang="en-US" dirty="0"/>
              <a:t>Examples:</a:t>
            </a:r>
          </a:p>
          <a:p>
            <a:endParaRPr lang="en-US" dirty="0"/>
          </a:p>
          <a:p>
            <a:r>
              <a:rPr lang="en-US" dirty="0"/>
              <a:t> Misconfigured firewalls</a:t>
            </a:r>
          </a:p>
          <a:p>
            <a:r>
              <a:rPr lang="en-US" dirty="0"/>
              <a:t> Unpatched vulnerabilities</a:t>
            </a:r>
          </a:p>
          <a:p>
            <a:r>
              <a:rPr lang="en-US" dirty="0"/>
              <a:t> Users falling for phishing campaigns</a:t>
            </a:r>
          </a:p>
          <a:p>
            <a:endParaRPr lang="en-US" dirty="0"/>
          </a:p>
          <a:p>
            <a:r>
              <a:rPr lang="en-US" dirty="0"/>
              <a:t>---</a:t>
            </a:r>
          </a:p>
          <a:p>
            <a:endParaRPr lang="en-US" dirty="0"/>
          </a:p>
          <a:p>
            <a:r>
              <a:rPr lang="en-US" dirty="0"/>
              <a:t>3. Intelligence: From Data to Decision</a:t>
            </a:r>
          </a:p>
          <a:p>
            <a:endParaRPr lang="en-US" dirty="0"/>
          </a:p>
          <a:p>
            <a:r>
              <a:rPr lang="en-US" dirty="0"/>
              <a:t>&gt; Intelligence is processed, validated, analyzed, and actionable information. CTI exists to serve decisions.</a:t>
            </a:r>
          </a:p>
          <a:p>
            <a:endParaRPr lang="en-US" dirty="0"/>
          </a:p>
          <a:p>
            <a:r>
              <a:rPr lang="en-US" dirty="0"/>
              <a:t>Primary Goal:</a:t>
            </a:r>
          </a:p>
          <a:p>
            <a:endParaRPr lang="en-US" dirty="0"/>
          </a:p>
          <a:p>
            <a:r>
              <a:rPr lang="en-US" dirty="0"/>
              <a:t>Facilitate the decision-making process for defenders, CISOs, SOC teams, executives, or law enforcement.</a:t>
            </a:r>
            <a:endParaRPr lang="en-A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DED28F-C515-39BC-D7EA-84F7DCF4E6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F712-CC9B-44C2-B4A9-09F5D7B563AD}" type="slidenum">
              <a:rPr lang="en-AE" smtClean="0"/>
              <a:t>3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514722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3C9F8-86FF-9F60-0EDC-6BAD572FE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9D3F13-595E-26D0-6067-6A310B5415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0D7B48-6D3D-C29D-D0D3-833685D04D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CTI Lifecycle (with </a:t>
            </a:r>
            <a:r>
              <a:rPr lang="it-IT" dirty="0" err="1"/>
              <a:t>Examples</a:t>
            </a:r>
            <a:r>
              <a:rPr lang="it-IT" dirty="0"/>
              <a:t>)</a:t>
            </a:r>
          </a:p>
          <a:p>
            <a:endParaRPr lang="it-IT" dirty="0"/>
          </a:p>
          <a:p>
            <a:r>
              <a:rPr lang="it-IT" dirty="0"/>
              <a:t> 1. Planning and </a:t>
            </a:r>
            <a:r>
              <a:rPr lang="it-IT" dirty="0" err="1"/>
              <a:t>Direction</a:t>
            </a:r>
            <a:endParaRPr lang="it-IT" dirty="0"/>
          </a:p>
          <a:p>
            <a:endParaRPr lang="it-IT" dirty="0"/>
          </a:p>
          <a:p>
            <a:r>
              <a:rPr lang="it-IT" dirty="0"/>
              <a:t>Definition: </a:t>
            </a:r>
            <a:r>
              <a:rPr lang="it-IT" dirty="0" err="1"/>
              <a:t>Define</a:t>
            </a:r>
            <a:r>
              <a:rPr lang="it-IT" dirty="0"/>
              <a:t> the </a:t>
            </a:r>
            <a:r>
              <a:rPr lang="it-IT" dirty="0" err="1"/>
              <a:t>questions</a:t>
            </a:r>
            <a:r>
              <a:rPr lang="it-IT" dirty="0"/>
              <a:t> CTI must </a:t>
            </a:r>
            <a:r>
              <a:rPr lang="it-IT" dirty="0" err="1"/>
              <a:t>answer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“</a:t>
            </a:r>
            <a:r>
              <a:rPr lang="it-IT" dirty="0" err="1"/>
              <a:t>Which</a:t>
            </a:r>
            <a:r>
              <a:rPr lang="it-IT" dirty="0"/>
              <a:t> APT groups are targeting the </a:t>
            </a:r>
            <a:r>
              <a:rPr lang="it-IT" dirty="0" err="1"/>
              <a:t>financial</a:t>
            </a:r>
            <a:r>
              <a:rPr lang="it-IT" dirty="0"/>
              <a:t> </a:t>
            </a:r>
            <a:r>
              <a:rPr lang="it-IT" dirty="0" err="1"/>
              <a:t>sector</a:t>
            </a:r>
            <a:r>
              <a:rPr lang="it-IT" dirty="0"/>
              <a:t>?”</a:t>
            </a:r>
          </a:p>
          <a:p>
            <a:r>
              <a:rPr lang="it-IT" dirty="0"/>
              <a:t> “</a:t>
            </a:r>
            <a:r>
              <a:rPr lang="it-IT" dirty="0" err="1"/>
              <a:t>What</a:t>
            </a:r>
            <a:r>
              <a:rPr lang="it-IT" dirty="0"/>
              <a:t> are the </a:t>
            </a:r>
            <a:r>
              <a:rPr lang="it-IT" dirty="0" err="1"/>
              <a:t>TTPs</a:t>
            </a:r>
            <a:r>
              <a:rPr lang="it-IT" dirty="0"/>
              <a:t> of Medusa ransomware?”</a:t>
            </a:r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2. Collection</a:t>
            </a:r>
          </a:p>
          <a:p>
            <a:endParaRPr lang="it-IT" dirty="0"/>
          </a:p>
          <a:p>
            <a:r>
              <a:rPr lang="it-IT" dirty="0"/>
              <a:t>Definition: </a:t>
            </a:r>
            <a:r>
              <a:rPr lang="it-IT" dirty="0" err="1"/>
              <a:t>Gather</a:t>
            </a:r>
            <a:r>
              <a:rPr lang="it-IT" dirty="0"/>
              <a:t> </a:t>
            </a:r>
            <a:r>
              <a:rPr lang="it-IT" dirty="0" err="1"/>
              <a:t>raw</a:t>
            </a:r>
            <a:r>
              <a:rPr lang="it-IT" dirty="0"/>
              <a:t> data from </a:t>
            </a:r>
            <a:r>
              <a:rPr lang="it-IT" dirty="0" err="1"/>
              <a:t>various</a:t>
            </a:r>
            <a:r>
              <a:rPr lang="it-IT" dirty="0"/>
              <a:t> sources.</a:t>
            </a:r>
          </a:p>
          <a:p>
            <a:endParaRPr lang="it-IT" dirty="0"/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OSINT: </a:t>
            </a:r>
            <a:r>
              <a:rPr lang="it-IT" dirty="0" err="1"/>
              <a:t>Pastebin</a:t>
            </a:r>
            <a:r>
              <a:rPr lang="it-IT" dirty="0"/>
              <a:t> </a:t>
            </a:r>
            <a:r>
              <a:rPr lang="it-IT" dirty="0" err="1"/>
              <a:t>dumps</a:t>
            </a:r>
            <a:r>
              <a:rPr lang="it-IT" dirty="0"/>
              <a:t>, Twitter </a:t>
            </a:r>
            <a:r>
              <a:rPr lang="it-IT" dirty="0" err="1"/>
              <a:t>IOCs</a:t>
            </a:r>
            <a:endParaRPr lang="it-IT" dirty="0"/>
          </a:p>
          <a:p>
            <a:r>
              <a:rPr lang="it-IT" dirty="0"/>
              <a:t> </a:t>
            </a:r>
            <a:r>
              <a:rPr lang="it-IT" dirty="0" err="1"/>
              <a:t>Internal</a:t>
            </a:r>
            <a:r>
              <a:rPr lang="it-IT" dirty="0"/>
              <a:t> logs: SIEM, firewall, EDR</a:t>
            </a:r>
          </a:p>
          <a:p>
            <a:r>
              <a:rPr lang="it-IT" dirty="0"/>
              <a:t> Dark web </a:t>
            </a:r>
            <a:r>
              <a:rPr lang="it-IT" dirty="0" err="1"/>
              <a:t>scraping</a:t>
            </a:r>
            <a:endParaRPr lang="it-IT" dirty="0"/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3. Processing</a:t>
            </a:r>
          </a:p>
          <a:p>
            <a:endParaRPr lang="it-IT" dirty="0"/>
          </a:p>
          <a:p>
            <a:r>
              <a:rPr lang="it-IT" dirty="0"/>
              <a:t>Definition: </a:t>
            </a:r>
            <a:r>
              <a:rPr lang="it-IT" dirty="0" err="1"/>
              <a:t>Structure</a:t>
            </a:r>
            <a:r>
              <a:rPr lang="it-IT" dirty="0"/>
              <a:t> and format data for </a:t>
            </a:r>
            <a:r>
              <a:rPr lang="it-IT" dirty="0" err="1"/>
              <a:t>analysis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it-IT" dirty="0" err="1"/>
              <a:t>Parsing</a:t>
            </a:r>
            <a:r>
              <a:rPr lang="it-IT" dirty="0"/>
              <a:t> IOC feeds (</a:t>
            </a:r>
            <a:r>
              <a:rPr lang="it-IT" dirty="0" err="1"/>
              <a:t>convert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STIX or JSON)</a:t>
            </a:r>
          </a:p>
          <a:p>
            <a:r>
              <a:rPr lang="it-IT" dirty="0"/>
              <a:t> </a:t>
            </a:r>
            <a:r>
              <a:rPr lang="it-IT" dirty="0" err="1"/>
              <a:t>Deobfuscating</a:t>
            </a:r>
            <a:r>
              <a:rPr lang="it-IT" dirty="0"/>
              <a:t> malware </a:t>
            </a:r>
            <a:r>
              <a:rPr lang="it-IT" dirty="0" err="1"/>
              <a:t>strings</a:t>
            </a:r>
            <a:endParaRPr lang="it-IT" dirty="0"/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4. Analysis and Production</a:t>
            </a:r>
          </a:p>
          <a:p>
            <a:endParaRPr lang="it-IT" dirty="0"/>
          </a:p>
          <a:p>
            <a:r>
              <a:rPr lang="it-IT" dirty="0"/>
              <a:t>Definition: Turn </a:t>
            </a:r>
            <a:r>
              <a:rPr lang="it-IT" dirty="0" err="1"/>
              <a:t>processed</a:t>
            </a:r>
            <a:r>
              <a:rPr lang="it-IT" dirty="0"/>
              <a:t> data </a:t>
            </a:r>
            <a:r>
              <a:rPr lang="it-IT" dirty="0" err="1"/>
              <a:t>into</a:t>
            </a:r>
            <a:r>
              <a:rPr lang="it-IT" dirty="0"/>
              <a:t> </a:t>
            </a:r>
            <a:r>
              <a:rPr lang="it-IT" dirty="0" err="1"/>
              <a:t>actionable</a:t>
            </a:r>
            <a:r>
              <a:rPr lang="it-IT" dirty="0"/>
              <a:t> </a:t>
            </a:r>
            <a:r>
              <a:rPr lang="it-IT" dirty="0" err="1"/>
              <a:t>intel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“APT29 </a:t>
            </a:r>
            <a:r>
              <a:rPr lang="it-IT" dirty="0" err="1"/>
              <a:t>uses</a:t>
            </a:r>
            <a:r>
              <a:rPr lang="it-IT" dirty="0"/>
              <a:t> </a:t>
            </a:r>
            <a:r>
              <a:rPr lang="it-IT" dirty="0" err="1"/>
              <a:t>spear</a:t>
            </a:r>
            <a:r>
              <a:rPr lang="it-IT" dirty="0"/>
              <a:t>-phishing to drop </a:t>
            </a:r>
            <a:r>
              <a:rPr lang="it-IT" dirty="0" err="1"/>
              <a:t>WellMess</a:t>
            </a:r>
            <a:r>
              <a:rPr lang="it-IT" dirty="0"/>
              <a:t> malware in government </a:t>
            </a:r>
            <a:r>
              <a:rPr lang="it-IT" dirty="0" err="1"/>
              <a:t>orgs</a:t>
            </a:r>
            <a:r>
              <a:rPr lang="it-IT" dirty="0"/>
              <a:t>”</a:t>
            </a:r>
          </a:p>
          <a:p>
            <a:r>
              <a:rPr lang="it-IT" dirty="0"/>
              <a:t> </a:t>
            </a:r>
            <a:r>
              <a:rPr lang="it-IT" dirty="0" err="1"/>
              <a:t>Map</a:t>
            </a:r>
            <a:r>
              <a:rPr lang="it-IT" dirty="0"/>
              <a:t> </a:t>
            </a:r>
            <a:r>
              <a:rPr lang="it-IT" dirty="0" err="1"/>
              <a:t>adversary's</a:t>
            </a:r>
            <a:r>
              <a:rPr lang="it-IT" dirty="0"/>
              <a:t> </a:t>
            </a:r>
            <a:r>
              <a:rPr lang="it-IT" dirty="0" err="1"/>
              <a:t>infrastructure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passive DNS</a:t>
            </a:r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5. </a:t>
            </a:r>
            <a:r>
              <a:rPr lang="it-IT" dirty="0" err="1"/>
              <a:t>Dissemination</a:t>
            </a:r>
            <a:endParaRPr lang="it-IT" dirty="0"/>
          </a:p>
          <a:p>
            <a:endParaRPr lang="it-IT" dirty="0"/>
          </a:p>
          <a:p>
            <a:r>
              <a:rPr lang="it-IT" dirty="0"/>
              <a:t>Definition: </a:t>
            </a:r>
            <a:r>
              <a:rPr lang="it-IT" dirty="0" err="1"/>
              <a:t>Deliver</a:t>
            </a:r>
            <a:r>
              <a:rPr lang="it-IT" dirty="0"/>
              <a:t> the </a:t>
            </a:r>
            <a:r>
              <a:rPr lang="it-IT" dirty="0" err="1"/>
              <a:t>intel</a:t>
            </a:r>
            <a:r>
              <a:rPr lang="it-IT" dirty="0"/>
              <a:t> to the </a:t>
            </a:r>
            <a:r>
              <a:rPr lang="it-IT" dirty="0" err="1"/>
              <a:t>right</a:t>
            </a:r>
            <a:r>
              <a:rPr lang="it-IT" dirty="0"/>
              <a:t> consumer in a </a:t>
            </a:r>
            <a:r>
              <a:rPr lang="it-IT" dirty="0" err="1"/>
              <a:t>useful</a:t>
            </a:r>
            <a:r>
              <a:rPr lang="it-IT" dirty="0"/>
              <a:t> format.</a:t>
            </a:r>
          </a:p>
          <a:p>
            <a:endParaRPr lang="it-IT" dirty="0"/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it-IT" dirty="0" err="1"/>
              <a:t>Threat</a:t>
            </a:r>
            <a:r>
              <a:rPr lang="it-IT" dirty="0"/>
              <a:t> reports (PDF, STIX)</a:t>
            </a:r>
          </a:p>
          <a:p>
            <a:r>
              <a:rPr lang="it-IT" dirty="0"/>
              <a:t> Dashboards (</a:t>
            </a:r>
            <a:r>
              <a:rPr lang="it-IT" dirty="0" err="1"/>
              <a:t>OpenCTI</a:t>
            </a:r>
            <a:r>
              <a:rPr lang="it-IT" dirty="0"/>
              <a:t>, MISP)</a:t>
            </a:r>
          </a:p>
          <a:p>
            <a:r>
              <a:rPr lang="it-IT" dirty="0"/>
              <a:t> Alerts to SOC </a:t>
            </a:r>
            <a:r>
              <a:rPr lang="it-IT" dirty="0" err="1"/>
              <a:t>analysts</a:t>
            </a:r>
            <a:r>
              <a:rPr lang="it-IT" dirty="0"/>
              <a:t> via SIEM</a:t>
            </a:r>
            <a:endParaRPr lang="en-A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F15074-A6E1-60A6-5DEC-EB1C00AE3B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F712-CC9B-44C2-B4A9-09F5D7B563AD}" type="slidenum">
              <a:rPr lang="en-AE" smtClean="0"/>
              <a:t>4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884412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B8FB7-3799-A426-4E74-B9A793185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F1761A-EEDA-C3AD-A14C-BEBECC7977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EDF525-5BAB-ABBD-52D3-33851D842C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E" dirty="0"/>
              <a:t> 🎭 1. </a:t>
            </a:r>
            <a:r>
              <a:rPr lang="it-IT" dirty="0" err="1"/>
              <a:t>Threat</a:t>
            </a:r>
            <a:r>
              <a:rPr lang="it-IT" dirty="0"/>
              <a:t> </a:t>
            </a:r>
            <a:r>
              <a:rPr lang="it-IT" dirty="0" err="1"/>
              <a:t>Actor</a:t>
            </a:r>
            <a:endParaRPr lang="it-IT" dirty="0"/>
          </a:p>
          <a:p>
            <a:endParaRPr lang="it-IT" dirty="0"/>
          </a:p>
          <a:p>
            <a:r>
              <a:rPr lang="it-IT" dirty="0"/>
              <a:t>Definition: A </a:t>
            </a:r>
            <a:r>
              <a:rPr lang="it-IT" dirty="0" err="1"/>
              <a:t>person</a:t>
            </a:r>
            <a:r>
              <a:rPr lang="it-IT" dirty="0"/>
              <a:t>, group, or </a:t>
            </a:r>
            <a:r>
              <a:rPr lang="it-IT" dirty="0" err="1"/>
              <a:t>nation</a:t>
            </a:r>
            <a:r>
              <a:rPr lang="it-IT" dirty="0"/>
              <a:t>-state </a:t>
            </a:r>
            <a:r>
              <a:rPr lang="it-IT" dirty="0" err="1"/>
              <a:t>responsible</a:t>
            </a:r>
            <a:r>
              <a:rPr lang="it-IT" dirty="0"/>
              <a:t> for </a:t>
            </a:r>
            <a:r>
              <a:rPr lang="it-IT" dirty="0" err="1"/>
              <a:t>malicious</a:t>
            </a:r>
            <a:r>
              <a:rPr lang="it-IT" dirty="0"/>
              <a:t> cyber </a:t>
            </a:r>
            <a:r>
              <a:rPr lang="it-IT" dirty="0" err="1"/>
              <a:t>operations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Types</a:t>
            </a:r>
            <a:r>
              <a:rPr lang="it-IT" dirty="0"/>
              <a:t> of </a:t>
            </a:r>
            <a:r>
              <a:rPr lang="it-IT" dirty="0" err="1"/>
              <a:t>Threat</a:t>
            </a:r>
            <a:r>
              <a:rPr lang="it-IT" dirty="0"/>
              <a:t> Actors: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it-IT" dirty="0" err="1"/>
              <a:t>TypeDescriptionExample</a:t>
            </a:r>
            <a:r>
              <a:rPr lang="it-IT" dirty="0"/>
              <a:t> </a:t>
            </a:r>
          </a:p>
          <a:p>
            <a:r>
              <a:rPr lang="it-IT" dirty="0"/>
              <a:t> -------------------------------------------------------------------------------------------------------- </a:t>
            </a:r>
          </a:p>
          <a:p>
            <a:r>
              <a:rPr lang="it-IT" dirty="0"/>
              <a:t> </a:t>
            </a:r>
            <a:r>
              <a:rPr lang="it-IT" dirty="0" err="1"/>
              <a:t>CybercriminalsFinancially</a:t>
            </a:r>
            <a:r>
              <a:rPr lang="it-IT" dirty="0"/>
              <a:t> </a:t>
            </a:r>
            <a:r>
              <a:rPr lang="it-IT" dirty="0" err="1"/>
              <a:t>motivated</a:t>
            </a:r>
            <a:r>
              <a:rPr lang="it-IT" dirty="0"/>
              <a:t>; </a:t>
            </a:r>
            <a:r>
              <a:rPr lang="it-IT" dirty="0" err="1"/>
              <a:t>engage</a:t>
            </a:r>
            <a:r>
              <a:rPr lang="it-IT" dirty="0"/>
              <a:t> in ransomware, </a:t>
            </a:r>
            <a:r>
              <a:rPr lang="it-IT" dirty="0" err="1"/>
              <a:t>fraud</a:t>
            </a:r>
            <a:r>
              <a:rPr lang="it-IT" dirty="0"/>
              <a:t>, etc. </a:t>
            </a:r>
            <a:r>
              <a:rPr lang="it-IT" dirty="0" err="1"/>
              <a:t>LockBit</a:t>
            </a:r>
            <a:r>
              <a:rPr lang="it-IT" dirty="0"/>
              <a:t>, Conti</a:t>
            </a:r>
          </a:p>
          <a:p>
            <a:r>
              <a:rPr lang="it-IT" dirty="0"/>
              <a:t> APT </a:t>
            </a:r>
            <a:r>
              <a:rPr lang="it-IT" dirty="0" err="1"/>
              <a:t>GroupsNation</a:t>
            </a:r>
            <a:r>
              <a:rPr lang="it-IT" dirty="0"/>
              <a:t>-state or state-</a:t>
            </a:r>
            <a:r>
              <a:rPr lang="it-IT" dirty="0" err="1"/>
              <a:t>sponsored</a:t>
            </a:r>
            <a:r>
              <a:rPr lang="it-IT" dirty="0"/>
              <a:t>; focus on </a:t>
            </a:r>
            <a:r>
              <a:rPr lang="it-IT" dirty="0" err="1"/>
              <a:t>espionage</a:t>
            </a:r>
            <a:r>
              <a:rPr lang="it-IT" dirty="0"/>
              <a:t>, sabotageAPT28 (Russia), APT10 (China) </a:t>
            </a:r>
          </a:p>
          <a:p>
            <a:r>
              <a:rPr lang="it-IT" dirty="0"/>
              <a:t> </a:t>
            </a:r>
            <a:r>
              <a:rPr lang="it-IT" dirty="0" err="1"/>
              <a:t>Hacktivists</a:t>
            </a:r>
            <a:r>
              <a:rPr lang="it-IT" dirty="0"/>
              <a:t> </a:t>
            </a:r>
            <a:r>
              <a:rPr lang="it-IT" dirty="0" err="1"/>
              <a:t>Ideologically</a:t>
            </a:r>
            <a:r>
              <a:rPr lang="it-IT" dirty="0"/>
              <a:t> </a:t>
            </a:r>
            <a:r>
              <a:rPr lang="it-IT" dirty="0" err="1"/>
              <a:t>motivated</a:t>
            </a:r>
            <a:r>
              <a:rPr lang="it-IT" dirty="0"/>
              <a:t>; </a:t>
            </a:r>
            <a:r>
              <a:rPr lang="it-IT" dirty="0" err="1"/>
              <a:t>deface</a:t>
            </a:r>
            <a:r>
              <a:rPr lang="it-IT" dirty="0"/>
              <a:t>, leak, or </a:t>
            </a:r>
            <a:r>
              <a:rPr lang="it-IT" dirty="0" err="1"/>
              <a:t>disrupt</a:t>
            </a:r>
            <a:r>
              <a:rPr lang="it-IT" dirty="0"/>
              <a:t> for a </a:t>
            </a:r>
            <a:r>
              <a:rPr lang="it-IT" dirty="0" err="1"/>
              <a:t>causeAnonymous</a:t>
            </a:r>
            <a:r>
              <a:rPr lang="it-IT" dirty="0"/>
              <a:t>, LulzSec</a:t>
            </a:r>
          </a:p>
          <a:p>
            <a:r>
              <a:rPr lang="it-IT" dirty="0"/>
              <a:t> Script </a:t>
            </a:r>
            <a:r>
              <a:rPr lang="it-IT" dirty="0" err="1"/>
              <a:t>KiddiesAmateur</a:t>
            </a:r>
            <a:r>
              <a:rPr lang="it-IT" dirty="0"/>
              <a:t> </a:t>
            </a:r>
            <a:r>
              <a:rPr lang="it-IT" dirty="0" err="1"/>
              <a:t>attackers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pre</a:t>
            </a:r>
            <a:r>
              <a:rPr lang="it-IT" dirty="0"/>
              <a:t>-made tools </a:t>
            </a:r>
            <a:r>
              <a:rPr lang="it-IT" dirty="0" err="1"/>
              <a:t>without</a:t>
            </a:r>
            <a:r>
              <a:rPr lang="it-IT" dirty="0"/>
              <a:t> deep </a:t>
            </a:r>
            <a:r>
              <a:rPr lang="it-IT" dirty="0" err="1"/>
              <a:t>knowledgeDefacing</a:t>
            </a:r>
            <a:r>
              <a:rPr lang="it-IT" dirty="0"/>
              <a:t> school websites</a:t>
            </a:r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en-AE" dirty="0"/>
              <a:t>🧑‍💻 2. </a:t>
            </a:r>
            <a:r>
              <a:rPr lang="it-IT" dirty="0"/>
              <a:t>Persona</a:t>
            </a:r>
          </a:p>
          <a:p>
            <a:endParaRPr lang="it-IT" dirty="0"/>
          </a:p>
          <a:p>
            <a:r>
              <a:rPr lang="it-IT" dirty="0"/>
              <a:t>Definition: The online </a:t>
            </a:r>
            <a:r>
              <a:rPr lang="it-IT" dirty="0" err="1"/>
              <a:t>identity</a:t>
            </a:r>
            <a:r>
              <a:rPr lang="it-IT" dirty="0"/>
              <a:t> or alias </a:t>
            </a:r>
            <a:r>
              <a:rPr lang="it-IT" dirty="0" err="1"/>
              <a:t>used</a:t>
            </a:r>
            <a:r>
              <a:rPr lang="it-IT" dirty="0"/>
              <a:t> by a </a:t>
            </a:r>
            <a:r>
              <a:rPr lang="it-IT" dirty="0" err="1"/>
              <a:t>threat</a:t>
            </a:r>
            <a:r>
              <a:rPr lang="it-IT" dirty="0"/>
              <a:t> </a:t>
            </a:r>
            <a:r>
              <a:rPr lang="it-IT" dirty="0" err="1"/>
              <a:t>actor</a:t>
            </a:r>
            <a:r>
              <a:rPr lang="it-IT" dirty="0"/>
              <a:t> to </a:t>
            </a:r>
            <a:r>
              <a:rPr lang="it-IT" dirty="0" err="1"/>
              <a:t>remain</a:t>
            </a:r>
            <a:r>
              <a:rPr lang="it-IT" dirty="0"/>
              <a:t> </a:t>
            </a:r>
            <a:r>
              <a:rPr lang="it-IT" dirty="0" err="1"/>
              <a:t>anonymous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Context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in dark web forums, Telegram, or </a:t>
            </a:r>
            <a:r>
              <a:rPr lang="it-IT" dirty="0" err="1"/>
              <a:t>initial</a:t>
            </a:r>
            <a:r>
              <a:rPr lang="it-IT" dirty="0"/>
              <a:t> access markets.</a:t>
            </a:r>
          </a:p>
          <a:p>
            <a:r>
              <a:rPr lang="it-IT" dirty="0"/>
              <a:t> Helps CTI teams track </a:t>
            </a:r>
            <a:r>
              <a:rPr lang="it-IT" dirty="0" err="1"/>
              <a:t>behaviors</a:t>
            </a:r>
            <a:r>
              <a:rPr lang="it-IT" dirty="0"/>
              <a:t> and link </a:t>
            </a:r>
            <a:r>
              <a:rPr lang="it-IT" dirty="0" err="1"/>
              <a:t>aliases</a:t>
            </a:r>
            <a:r>
              <a:rPr lang="it-IT" dirty="0"/>
              <a:t> </a:t>
            </a:r>
            <a:r>
              <a:rPr lang="it-IT" dirty="0" err="1"/>
              <a:t>across</a:t>
            </a:r>
            <a:r>
              <a:rPr lang="it-IT" dirty="0"/>
              <a:t> </a:t>
            </a:r>
            <a:r>
              <a:rPr lang="it-IT" dirty="0" err="1"/>
              <a:t>platforms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Example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A ransomware operator </a:t>
            </a:r>
            <a:r>
              <a:rPr lang="it-IT" dirty="0" err="1"/>
              <a:t>uses</a:t>
            </a:r>
            <a:r>
              <a:rPr lang="it-IT" dirty="0"/>
              <a:t> the persona "</a:t>
            </a:r>
            <a:r>
              <a:rPr lang="it-IT" dirty="0" err="1"/>
              <a:t>ShadowSpider</a:t>
            </a:r>
            <a:r>
              <a:rPr lang="it-IT" dirty="0"/>
              <a:t>" on multiple </a:t>
            </a:r>
            <a:r>
              <a:rPr lang="it-IT" dirty="0" err="1"/>
              <a:t>RaaS</a:t>
            </a:r>
            <a:r>
              <a:rPr lang="it-IT" dirty="0"/>
              <a:t> forums.</a:t>
            </a:r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en-AE" dirty="0"/>
              <a:t>📋 3. </a:t>
            </a:r>
            <a:r>
              <a:rPr lang="it-IT" dirty="0"/>
              <a:t>Intelligence </a:t>
            </a:r>
            <a:r>
              <a:rPr lang="it-IT" dirty="0" err="1"/>
              <a:t>Requirements</a:t>
            </a:r>
            <a:r>
              <a:rPr lang="it-IT" dirty="0"/>
              <a:t> (</a:t>
            </a:r>
            <a:r>
              <a:rPr lang="it-IT" dirty="0" err="1"/>
              <a:t>IRs</a:t>
            </a:r>
            <a:r>
              <a:rPr lang="it-IT" dirty="0"/>
              <a:t>)</a:t>
            </a:r>
          </a:p>
          <a:p>
            <a:endParaRPr lang="it-IT" dirty="0"/>
          </a:p>
          <a:p>
            <a:r>
              <a:rPr lang="it-IT" dirty="0"/>
              <a:t>Definition: </a:t>
            </a:r>
            <a:r>
              <a:rPr lang="it-IT" dirty="0" err="1"/>
              <a:t>Questions</a:t>
            </a:r>
            <a:r>
              <a:rPr lang="it-IT" dirty="0"/>
              <a:t> or </a:t>
            </a:r>
            <a:r>
              <a:rPr lang="it-IT" dirty="0" err="1"/>
              <a:t>needs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guide the </a:t>
            </a:r>
            <a:r>
              <a:rPr lang="it-IT" dirty="0" err="1"/>
              <a:t>collection</a:t>
            </a:r>
            <a:r>
              <a:rPr lang="it-IT" dirty="0"/>
              <a:t> and </a:t>
            </a:r>
            <a:r>
              <a:rPr lang="it-IT" dirty="0" err="1"/>
              <a:t>analysis</a:t>
            </a:r>
            <a:r>
              <a:rPr lang="it-IT" dirty="0"/>
              <a:t> of </a:t>
            </a:r>
            <a:r>
              <a:rPr lang="it-IT" dirty="0" err="1"/>
              <a:t>threat</a:t>
            </a:r>
            <a:r>
              <a:rPr lang="it-IT" dirty="0"/>
              <a:t> intelligence.</a:t>
            </a:r>
          </a:p>
          <a:p>
            <a:endParaRPr lang="it-IT" dirty="0"/>
          </a:p>
          <a:p>
            <a:r>
              <a:rPr lang="it-IT" dirty="0" err="1"/>
              <a:t>Purpose</a:t>
            </a:r>
            <a:r>
              <a:rPr lang="it-IT" dirty="0"/>
              <a:t>: To </a:t>
            </a:r>
            <a:r>
              <a:rPr lang="it-IT" dirty="0" err="1"/>
              <a:t>ensure</a:t>
            </a:r>
            <a:r>
              <a:rPr lang="it-IT" dirty="0"/>
              <a:t> intelligence </a:t>
            </a:r>
            <a:r>
              <a:rPr lang="it-IT" dirty="0" err="1"/>
              <a:t>is</a:t>
            </a:r>
            <a:r>
              <a:rPr lang="it-IT" dirty="0"/>
              <a:t> client-</a:t>
            </a:r>
            <a:r>
              <a:rPr lang="it-IT" dirty="0" err="1"/>
              <a:t>driven</a:t>
            </a:r>
            <a:r>
              <a:rPr lang="it-IT" dirty="0"/>
              <a:t>, </a:t>
            </a:r>
            <a:r>
              <a:rPr lang="it-IT" dirty="0" err="1"/>
              <a:t>targeted</a:t>
            </a:r>
            <a:r>
              <a:rPr lang="it-IT" dirty="0"/>
              <a:t>, and </a:t>
            </a:r>
            <a:r>
              <a:rPr lang="it-IT" dirty="0" err="1"/>
              <a:t>relevant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TTPs</a:t>
            </a:r>
            <a:r>
              <a:rPr lang="it-IT" dirty="0"/>
              <a:t> are </a:t>
            </a:r>
            <a:r>
              <a:rPr lang="it-IT" dirty="0" err="1"/>
              <a:t>associated</a:t>
            </a:r>
            <a:r>
              <a:rPr lang="it-IT" dirty="0"/>
              <a:t> with the </a:t>
            </a:r>
            <a:r>
              <a:rPr lang="it-IT" dirty="0" err="1"/>
              <a:t>latest</a:t>
            </a:r>
            <a:r>
              <a:rPr lang="it-IT" dirty="0"/>
              <a:t> </a:t>
            </a:r>
            <a:r>
              <a:rPr lang="it-IT" dirty="0" err="1"/>
              <a:t>LockBit</a:t>
            </a:r>
            <a:r>
              <a:rPr lang="it-IT" dirty="0"/>
              <a:t> 3.0 </a:t>
            </a:r>
            <a:r>
              <a:rPr lang="it-IT" dirty="0" err="1"/>
              <a:t>campaign</a:t>
            </a:r>
            <a:r>
              <a:rPr lang="it-IT" dirty="0"/>
              <a:t>?</a:t>
            </a:r>
          </a:p>
          <a:p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Russian </a:t>
            </a:r>
            <a:r>
              <a:rPr lang="it-IT" dirty="0" err="1"/>
              <a:t>APTs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observed</a:t>
            </a:r>
            <a:r>
              <a:rPr lang="it-IT" dirty="0"/>
              <a:t> targeting Latvia in the </a:t>
            </a:r>
            <a:r>
              <a:rPr lang="it-IT" dirty="0" err="1"/>
              <a:t>past</a:t>
            </a:r>
            <a:r>
              <a:rPr lang="it-IT" dirty="0"/>
              <a:t> 6 </a:t>
            </a:r>
            <a:r>
              <a:rPr lang="it-IT" dirty="0" err="1"/>
              <a:t>months</a:t>
            </a:r>
            <a:r>
              <a:rPr lang="it-IT" dirty="0"/>
              <a:t>?</a:t>
            </a:r>
          </a:p>
          <a:p>
            <a:endParaRPr lang="it-IT" dirty="0"/>
          </a:p>
          <a:p>
            <a:r>
              <a:rPr lang="en-AE" dirty="0"/>
              <a:t>📌 </a:t>
            </a:r>
            <a:r>
              <a:rPr lang="it-IT" dirty="0"/>
              <a:t>Best Practice: </a:t>
            </a:r>
            <a:r>
              <a:rPr lang="it-IT" dirty="0" err="1"/>
              <a:t>Define</a:t>
            </a:r>
            <a:r>
              <a:rPr lang="it-IT" dirty="0"/>
              <a:t> </a:t>
            </a:r>
            <a:r>
              <a:rPr lang="it-IT" dirty="0" err="1"/>
              <a:t>IRs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the Planning &amp; </a:t>
            </a:r>
            <a:r>
              <a:rPr lang="it-IT" dirty="0" err="1"/>
              <a:t>Direction</a:t>
            </a:r>
            <a:r>
              <a:rPr lang="it-IT" dirty="0"/>
              <a:t> </a:t>
            </a:r>
            <a:r>
              <a:rPr lang="it-IT" dirty="0" err="1"/>
              <a:t>phase</a:t>
            </a:r>
            <a:r>
              <a:rPr lang="it-IT" dirty="0"/>
              <a:t> of the intelligence </a:t>
            </a:r>
            <a:r>
              <a:rPr lang="it-IT" dirty="0" err="1"/>
              <a:t>cycle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en-AE" dirty="0"/>
              <a:t>🎯 4. </a:t>
            </a:r>
            <a:r>
              <a:rPr lang="it-IT" dirty="0" err="1"/>
              <a:t>Campaign</a:t>
            </a:r>
            <a:endParaRPr lang="it-IT" dirty="0"/>
          </a:p>
          <a:p>
            <a:endParaRPr lang="it-IT" dirty="0"/>
          </a:p>
          <a:p>
            <a:r>
              <a:rPr lang="it-IT" dirty="0"/>
              <a:t>Definition: A </a:t>
            </a:r>
            <a:r>
              <a:rPr lang="it-IT" dirty="0" err="1"/>
              <a:t>coordinated</a:t>
            </a:r>
            <a:r>
              <a:rPr lang="it-IT" dirty="0"/>
              <a:t> </a:t>
            </a:r>
            <a:r>
              <a:rPr lang="it-IT" dirty="0" err="1"/>
              <a:t>series</a:t>
            </a:r>
            <a:r>
              <a:rPr lang="it-IT" dirty="0"/>
              <a:t> of </a:t>
            </a:r>
            <a:r>
              <a:rPr lang="it-IT" dirty="0" err="1"/>
              <a:t>malicious</a:t>
            </a:r>
            <a:r>
              <a:rPr lang="it-IT" dirty="0"/>
              <a:t> activities </a:t>
            </a:r>
            <a:r>
              <a:rPr lang="it-IT" dirty="0" err="1"/>
              <a:t>aimed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a long-</a:t>
            </a:r>
            <a:r>
              <a:rPr lang="it-IT" dirty="0" err="1"/>
              <a:t>term</a:t>
            </a:r>
            <a:r>
              <a:rPr lang="it-IT" dirty="0"/>
              <a:t> </a:t>
            </a:r>
            <a:r>
              <a:rPr lang="it-IT" dirty="0" err="1"/>
              <a:t>objective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Key Traits:</a:t>
            </a:r>
          </a:p>
          <a:p>
            <a:endParaRPr lang="it-IT" dirty="0"/>
          </a:p>
          <a:p>
            <a:r>
              <a:rPr lang="it-IT" dirty="0"/>
              <a:t> Multiple </a:t>
            </a:r>
            <a:r>
              <a:rPr lang="it-IT" dirty="0" err="1"/>
              <a:t>operations</a:t>
            </a:r>
            <a:r>
              <a:rPr lang="it-IT" dirty="0"/>
              <a:t> (phishing, malware deployment, C2 </a:t>
            </a:r>
            <a:r>
              <a:rPr lang="it-IT" dirty="0" err="1"/>
              <a:t>communication</a:t>
            </a:r>
            <a:r>
              <a:rPr lang="it-IT" dirty="0"/>
              <a:t>).</a:t>
            </a:r>
          </a:p>
          <a:p>
            <a:r>
              <a:rPr lang="it-IT" dirty="0"/>
              <a:t> </a:t>
            </a:r>
            <a:r>
              <a:rPr lang="it-IT" dirty="0" err="1"/>
              <a:t>May</a:t>
            </a:r>
            <a:r>
              <a:rPr lang="it-IT" dirty="0"/>
              <a:t> </a:t>
            </a:r>
            <a:r>
              <a:rPr lang="it-IT" dirty="0" err="1"/>
              <a:t>span</a:t>
            </a:r>
            <a:r>
              <a:rPr lang="it-IT" dirty="0"/>
              <a:t> weeks to </a:t>
            </a:r>
            <a:r>
              <a:rPr lang="it-IT" dirty="0" err="1"/>
              <a:t>years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Example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APT33 </a:t>
            </a:r>
            <a:r>
              <a:rPr lang="it-IT" dirty="0" err="1"/>
              <a:t>launching</a:t>
            </a:r>
            <a:r>
              <a:rPr lang="it-IT" dirty="0"/>
              <a:t> multiple </a:t>
            </a:r>
            <a:r>
              <a:rPr lang="it-IT" dirty="0" err="1"/>
              <a:t>spear</a:t>
            </a:r>
            <a:r>
              <a:rPr lang="it-IT" dirty="0"/>
              <a:t>-phishing </a:t>
            </a:r>
            <a:r>
              <a:rPr lang="it-IT" dirty="0" err="1"/>
              <a:t>attacks</a:t>
            </a:r>
            <a:r>
              <a:rPr lang="it-IT" dirty="0"/>
              <a:t> targeting Middle Eastern oil companies over 18 </a:t>
            </a:r>
            <a:r>
              <a:rPr lang="it-IT" dirty="0" err="1"/>
              <a:t>months</a:t>
            </a:r>
            <a:r>
              <a:rPr lang="it-IT" dirty="0"/>
              <a:t> — part of a </a:t>
            </a:r>
            <a:r>
              <a:rPr lang="it-IT" dirty="0" err="1"/>
              <a:t>larger</a:t>
            </a:r>
            <a:r>
              <a:rPr lang="it-IT" dirty="0"/>
              <a:t> </a:t>
            </a:r>
            <a:r>
              <a:rPr lang="it-IT" dirty="0" err="1"/>
              <a:t>campaign</a:t>
            </a:r>
            <a:r>
              <a:rPr lang="it-IT" dirty="0"/>
              <a:t> for </a:t>
            </a:r>
            <a:r>
              <a:rPr lang="it-IT" dirty="0" err="1"/>
              <a:t>economic</a:t>
            </a:r>
            <a:r>
              <a:rPr lang="it-IT" dirty="0"/>
              <a:t> </a:t>
            </a:r>
            <a:r>
              <a:rPr lang="it-IT" dirty="0" err="1"/>
              <a:t>espionage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⚔️ 5. </a:t>
            </a:r>
            <a:r>
              <a:rPr lang="it-IT" dirty="0" err="1"/>
              <a:t>TTPs</a:t>
            </a:r>
            <a:r>
              <a:rPr lang="it-IT" dirty="0"/>
              <a:t> – </a:t>
            </a:r>
            <a:r>
              <a:rPr lang="it-IT" dirty="0" err="1"/>
              <a:t>Tactics</a:t>
            </a:r>
            <a:r>
              <a:rPr lang="it-IT" dirty="0"/>
              <a:t>, Techniques, and </a:t>
            </a:r>
            <a:r>
              <a:rPr lang="it-IT" dirty="0" err="1"/>
              <a:t>Procedures</a:t>
            </a:r>
            <a:endParaRPr lang="it-IT" dirty="0"/>
          </a:p>
          <a:p>
            <a:endParaRPr lang="it-IT" dirty="0"/>
          </a:p>
          <a:p>
            <a:r>
              <a:rPr lang="it-IT" dirty="0"/>
              <a:t> </a:t>
            </a:r>
            <a:r>
              <a:rPr lang="it-IT" dirty="0" err="1"/>
              <a:t>Term</a:t>
            </a:r>
            <a:r>
              <a:rPr lang="it-IT" dirty="0"/>
              <a:t> </a:t>
            </a:r>
            <a:r>
              <a:rPr lang="it-IT" dirty="0" err="1"/>
              <a:t>DescriptionExample</a:t>
            </a:r>
            <a:endParaRPr lang="it-IT" dirty="0"/>
          </a:p>
          <a:p>
            <a:r>
              <a:rPr lang="it-IT" dirty="0"/>
              <a:t> ------------------------------------------------------------------------------------------------------------------------------------------------------------ </a:t>
            </a:r>
          </a:p>
          <a:p>
            <a:r>
              <a:rPr lang="it-IT" dirty="0"/>
              <a:t> </a:t>
            </a:r>
            <a:r>
              <a:rPr lang="it-IT" dirty="0" err="1"/>
              <a:t>Tactic</a:t>
            </a:r>
            <a:r>
              <a:rPr lang="it-IT" dirty="0"/>
              <a:t>	 The high-</a:t>
            </a:r>
            <a:r>
              <a:rPr lang="it-IT" dirty="0" err="1"/>
              <a:t>level</a:t>
            </a:r>
            <a:r>
              <a:rPr lang="it-IT" dirty="0"/>
              <a:t> </a:t>
            </a:r>
            <a:r>
              <a:rPr lang="it-IT" dirty="0" err="1"/>
              <a:t>objective</a:t>
            </a:r>
            <a:r>
              <a:rPr lang="it-IT" dirty="0"/>
              <a:t> or </a:t>
            </a:r>
            <a:r>
              <a:rPr lang="it-IT" dirty="0" err="1"/>
              <a:t>phase</a:t>
            </a:r>
            <a:r>
              <a:rPr lang="it-IT" dirty="0"/>
              <a:t> of the </a:t>
            </a:r>
            <a:r>
              <a:rPr lang="it-IT" dirty="0" err="1"/>
              <a:t>attack</a:t>
            </a:r>
            <a:r>
              <a:rPr lang="it-IT" dirty="0"/>
              <a:t>	 </a:t>
            </a:r>
            <a:r>
              <a:rPr lang="it-IT" dirty="0" err="1"/>
              <a:t>Initial</a:t>
            </a:r>
            <a:r>
              <a:rPr lang="it-IT" dirty="0"/>
              <a:t> Access, </a:t>
            </a:r>
            <a:r>
              <a:rPr lang="it-IT" dirty="0" err="1"/>
              <a:t>Execution</a:t>
            </a:r>
            <a:r>
              <a:rPr lang="it-IT" dirty="0"/>
              <a:t>, </a:t>
            </a:r>
            <a:r>
              <a:rPr lang="it-IT" dirty="0" err="1"/>
              <a:t>Persistence</a:t>
            </a:r>
            <a:r>
              <a:rPr lang="it-IT" dirty="0"/>
              <a:t> (MITRE ATT\&amp;CK </a:t>
            </a:r>
            <a:r>
              <a:rPr lang="it-IT" dirty="0" err="1"/>
              <a:t>Tactics</a:t>
            </a:r>
            <a:r>
              <a:rPr lang="it-IT" dirty="0"/>
              <a:t>) </a:t>
            </a:r>
          </a:p>
          <a:p>
            <a:r>
              <a:rPr lang="it-IT" dirty="0"/>
              <a:t> Technique 	 The </a:t>
            </a:r>
            <a:r>
              <a:rPr lang="it-IT" dirty="0" err="1"/>
              <a:t>method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it-IT" dirty="0" err="1"/>
              <a:t>achieve</a:t>
            </a:r>
            <a:r>
              <a:rPr lang="it-IT" dirty="0"/>
              <a:t> the </a:t>
            </a:r>
            <a:r>
              <a:rPr lang="it-IT" dirty="0" err="1"/>
              <a:t>tactic</a:t>
            </a:r>
            <a:r>
              <a:rPr lang="it-IT" dirty="0"/>
              <a:t>	 </a:t>
            </a:r>
            <a:r>
              <a:rPr lang="it-IT" dirty="0" err="1"/>
              <a:t>Spear</a:t>
            </a:r>
            <a:r>
              <a:rPr lang="it-IT" dirty="0"/>
              <a:t>-phishing (T1566), </a:t>
            </a:r>
            <a:r>
              <a:rPr lang="it-IT" dirty="0" err="1"/>
              <a:t>Credential</a:t>
            </a:r>
            <a:r>
              <a:rPr lang="it-IT" dirty="0"/>
              <a:t> Dumping (T1003) </a:t>
            </a:r>
          </a:p>
          <a:p>
            <a:r>
              <a:rPr lang="it-IT" dirty="0"/>
              <a:t> Procedure 	 The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implementation</a:t>
            </a:r>
            <a:r>
              <a:rPr lang="it-IT" dirty="0"/>
              <a:t> of the technique	 </a:t>
            </a:r>
            <a:r>
              <a:rPr lang="it-IT" dirty="0" err="1"/>
              <a:t>Sending</a:t>
            </a:r>
            <a:r>
              <a:rPr lang="it-IT" dirty="0"/>
              <a:t> a </a:t>
            </a:r>
            <a:r>
              <a:rPr lang="it-IT" dirty="0" err="1"/>
              <a:t>malicious</a:t>
            </a:r>
            <a:r>
              <a:rPr lang="it-IT" dirty="0"/>
              <a:t> PDF via email </a:t>
            </a:r>
            <a:r>
              <a:rPr lang="it-IT" dirty="0" err="1"/>
              <a:t>spoofed</a:t>
            </a:r>
            <a:r>
              <a:rPr lang="it-IT" dirty="0"/>
              <a:t> from [HR@targetcorp.com](mailto:HR@targetcorp.com) </a:t>
            </a:r>
          </a:p>
          <a:p>
            <a:endParaRPr lang="it-IT" dirty="0"/>
          </a:p>
          <a:p>
            <a:r>
              <a:rPr lang="en-AE" dirty="0"/>
              <a:t>🔍 </a:t>
            </a:r>
            <a:r>
              <a:rPr lang="it-IT" dirty="0"/>
              <a:t>Use: TTP </a:t>
            </a:r>
            <a:r>
              <a:rPr lang="it-IT" dirty="0" err="1"/>
              <a:t>analysis</a:t>
            </a:r>
            <a:r>
              <a:rPr lang="it-IT" dirty="0"/>
              <a:t> helps in </a:t>
            </a:r>
            <a:r>
              <a:rPr lang="it-IT" dirty="0" err="1"/>
              <a:t>actor</a:t>
            </a:r>
            <a:r>
              <a:rPr lang="it-IT" dirty="0"/>
              <a:t> profiling, defense </a:t>
            </a:r>
            <a:r>
              <a:rPr lang="it-IT" dirty="0" err="1"/>
              <a:t>hardening</a:t>
            </a:r>
            <a:r>
              <a:rPr lang="it-IT" dirty="0"/>
              <a:t>, and </a:t>
            </a:r>
            <a:r>
              <a:rPr lang="it-IT" dirty="0" err="1"/>
              <a:t>hunting</a:t>
            </a:r>
            <a:r>
              <a:rPr lang="it-IT" dirty="0"/>
              <a:t> queries.</a:t>
            </a:r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en-AE" dirty="0"/>
              <a:t>🚨 6. </a:t>
            </a:r>
            <a:r>
              <a:rPr lang="it-IT" dirty="0" err="1"/>
              <a:t>Intrusion</a:t>
            </a:r>
            <a:endParaRPr lang="it-IT" dirty="0"/>
          </a:p>
          <a:p>
            <a:endParaRPr lang="it-IT" dirty="0"/>
          </a:p>
          <a:p>
            <a:r>
              <a:rPr lang="it-IT" dirty="0"/>
              <a:t>Definition: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attempt</a:t>
            </a:r>
            <a:r>
              <a:rPr lang="it-IT" dirty="0"/>
              <a:t> by an </a:t>
            </a:r>
            <a:r>
              <a:rPr lang="it-IT" dirty="0" err="1"/>
              <a:t>adversary</a:t>
            </a:r>
            <a:r>
              <a:rPr lang="it-IT" dirty="0"/>
              <a:t> to compromise a system, </a:t>
            </a:r>
            <a:r>
              <a:rPr lang="it-IT" dirty="0" err="1"/>
              <a:t>whether</a:t>
            </a:r>
            <a:r>
              <a:rPr lang="it-IT" dirty="0"/>
              <a:t> </a:t>
            </a:r>
            <a:r>
              <a:rPr lang="it-IT" dirty="0" err="1"/>
              <a:t>successful</a:t>
            </a:r>
            <a:r>
              <a:rPr lang="it-IT" dirty="0"/>
              <a:t> or </a:t>
            </a:r>
            <a:r>
              <a:rPr lang="it-IT" dirty="0" err="1"/>
              <a:t>not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Importance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it-IT" dirty="0" err="1"/>
              <a:t>Even</a:t>
            </a:r>
            <a:r>
              <a:rPr lang="it-IT" dirty="0"/>
              <a:t> </a:t>
            </a:r>
            <a:r>
              <a:rPr lang="it-IT" dirty="0" err="1"/>
              <a:t>failed</a:t>
            </a:r>
            <a:r>
              <a:rPr lang="it-IT" dirty="0"/>
              <a:t> </a:t>
            </a:r>
            <a:r>
              <a:rPr lang="it-IT" dirty="0" err="1"/>
              <a:t>intrusions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</a:t>
            </a:r>
            <a:r>
              <a:rPr lang="it-IT" dirty="0" err="1"/>
              <a:t>valuable</a:t>
            </a:r>
            <a:r>
              <a:rPr lang="it-IT" dirty="0"/>
              <a:t> </a:t>
            </a:r>
            <a:r>
              <a:rPr lang="it-IT" dirty="0" err="1"/>
              <a:t>IOCs</a:t>
            </a:r>
            <a:r>
              <a:rPr lang="it-IT" dirty="0"/>
              <a:t>, TTP patterns, and </a:t>
            </a:r>
            <a:r>
              <a:rPr lang="it-IT" dirty="0" err="1"/>
              <a:t>threat</a:t>
            </a:r>
            <a:r>
              <a:rPr lang="it-IT" dirty="0"/>
              <a:t> insights.</a:t>
            </a:r>
          </a:p>
          <a:p>
            <a:r>
              <a:rPr lang="it-IT" dirty="0"/>
              <a:t> </a:t>
            </a:r>
            <a:r>
              <a:rPr lang="it-IT" dirty="0" err="1"/>
              <a:t>Should</a:t>
            </a:r>
            <a:r>
              <a:rPr lang="it-IT" dirty="0"/>
              <a:t> be </a:t>
            </a:r>
            <a:r>
              <a:rPr lang="it-IT" dirty="0" err="1"/>
              <a:t>logged</a:t>
            </a:r>
            <a:r>
              <a:rPr lang="it-IT" dirty="0"/>
              <a:t>, </a:t>
            </a:r>
            <a:r>
              <a:rPr lang="it-IT" dirty="0" err="1"/>
              <a:t>correlated</a:t>
            </a:r>
            <a:r>
              <a:rPr lang="it-IT" dirty="0"/>
              <a:t>, and </a:t>
            </a:r>
            <a:r>
              <a:rPr lang="it-IT" dirty="0" err="1"/>
              <a:t>analyzed</a:t>
            </a:r>
            <a:r>
              <a:rPr lang="it-IT" dirty="0"/>
              <a:t> for trend </a:t>
            </a:r>
            <a:r>
              <a:rPr lang="it-IT" dirty="0" err="1"/>
              <a:t>detection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Example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Multiple </a:t>
            </a:r>
            <a:r>
              <a:rPr lang="it-IT" dirty="0" err="1"/>
              <a:t>failed</a:t>
            </a:r>
            <a:r>
              <a:rPr lang="it-IT" dirty="0"/>
              <a:t> brute-force </a:t>
            </a:r>
            <a:r>
              <a:rPr lang="it-IT" dirty="0" err="1"/>
              <a:t>attempts</a:t>
            </a:r>
            <a:r>
              <a:rPr lang="it-IT" dirty="0"/>
              <a:t> on an SSH service → </a:t>
            </a:r>
            <a:r>
              <a:rPr lang="it-IT" dirty="0" err="1"/>
              <a:t>could</a:t>
            </a:r>
            <a:r>
              <a:rPr lang="it-IT" dirty="0"/>
              <a:t> indicate a </a:t>
            </a:r>
            <a:r>
              <a:rPr lang="it-IT" dirty="0" err="1"/>
              <a:t>larger</a:t>
            </a:r>
            <a:r>
              <a:rPr lang="it-IT" dirty="0"/>
              <a:t> </a:t>
            </a:r>
            <a:r>
              <a:rPr lang="it-IT" dirty="0" err="1"/>
              <a:t>scan</a:t>
            </a:r>
            <a:r>
              <a:rPr lang="it-IT" dirty="0"/>
              <a:t>-and-exploit </a:t>
            </a:r>
            <a:r>
              <a:rPr lang="it-IT" dirty="0" err="1"/>
              <a:t>operation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en-AE" dirty="0"/>
              <a:t>🟢 🔴 7. </a:t>
            </a:r>
            <a:r>
              <a:rPr lang="it-IT" dirty="0"/>
              <a:t>Traffic Light </a:t>
            </a:r>
            <a:r>
              <a:rPr lang="it-IT" dirty="0" err="1"/>
              <a:t>Protocol</a:t>
            </a:r>
            <a:r>
              <a:rPr lang="it-IT" dirty="0"/>
              <a:t> (TLP)</a:t>
            </a:r>
          </a:p>
          <a:p>
            <a:endParaRPr lang="it-IT" dirty="0"/>
          </a:p>
          <a:p>
            <a:r>
              <a:rPr lang="it-IT" dirty="0"/>
              <a:t>Definition: A color-</a:t>
            </a:r>
            <a:r>
              <a:rPr lang="it-IT" dirty="0" err="1"/>
              <a:t>coded</a:t>
            </a:r>
            <a:r>
              <a:rPr lang="it-IT" dirty="0"/>
              <a:t> system for </a:t>
            </a:r>
            <a:r>
              <a:rPr lang="it-IT" dirty="0" err="1"/>
              <a:t>managing</a:t>
            </a:r>
            <a:r>
              <a:rPr lang="it-IT" dirty="0"/>
              <a:t> information sharing </a:t>
            </a:r>
            <a:r>
              <a:rPr lang="it-IT" dirty="0" err="1"/>
              <a:t>boundaries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and </a:t>
            </a:r>
            <a:r>
              <a:rPr lang="it-IT" dirty="0" err="1"/>
              <a:t>across</a:t>
            </a:r>
            <a:r>
              <a:rPr lang="it-IT" dirty="0"/>
              <a:t> </a:t>
            </a:r>
            <a:r>
              <a:rPr lang="it-IT" dirty="0" err="1"/>
              <a:t>organizations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 TLP Color Information Sharing </a:t>
            </a:r>
            <a:r>
              <a:rPr lang="it-IT" dirty="0" err="1"/>
              <a:t>Boundaries</a:t>
            </a:r>
            <a:r>
              <a:rPr lang="it-IT" dirty="0"/>
              <a:t> 	</a:t>
            </a:r>
            <a:r>
              <a:rPr lang="it-IT" dirty="0" err="1"/>
              <a:t>When</a:t>
            </a:r>
            <a:r>
              <a:rPr lang="it-IT" dirty="0"/>
              <a:t> to Use		 How to Share	 </a:t>
            </a:r>
          </a:p>
          <a:p>
            <a:r>
              <a:rPr lang="it-IT" dirty="0"/>
              <a:t> ----------------- -------------------------------------------------------- ---------------------------------------------------		 -----------------------------------------</a:t>
            </a:r>
          </a:p>
          <a:p>
            <a:r>
              <a:rPr lang="it-IT" dirty="0"/>
              <a:t> TLP\:</a:t>
            </a:r>
            <a:r>
              <a:rPr lang="it-IT" dirty="0" err="1"/>
              <a:t>REDRestricted</a:t>
            </a:r>
            <a:r>
              <a:rPr lang="it-IT" dirty="0"/>
              <a:t> to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individuals</a:t>
            </a:r>
            <a:r>
              <a:rPr lang="it-IT" dirty="0"/>
              <a:t> or groups Sensitive info </a:t>
            </a:r>
            <a:r>
              <a:rPr lang="it-IT" dirty="0" err="1"/>
              <a:t>impacting</a:t>
            </a:r>
            <a:r>
              <a:rPr lang="it-IT" dirty="0"/>
              <a:t> privacy, </a:t>
            </a:r>
            <a:r>
              <a:rPr lang="it-IT" dirty="0" err="1"/>
              <a:t>safety</a:t>
            </a:r>
            <a:r>
              <a:rPr lang="it-IT" dirty="0"/>
              <a:t>, or </a:t>
            </a:r>
            <a:r>
              <a:rPr lang="it-IT" dirty="0" err="1"/>
              <a:t>operations</a:t>
            </a:r>
            <a:r>
              <a:rPr lang="it-IT" dirty="0"/>
              <a:t> 	 DO NOT share </a:t>
            </a:r>
            <a:r>
              <a:rPr lang="it-IT" dirty="0" err="1"/>
              <a:t>outside</a:t>
            </a:r>
            <a:r>
              <a:rPr lang="it-IT" dirty="0"/>
              <a:t> </a:t>
            </a:r>
            <a:r>
              <a:rPr lang="it-IT" dirty="0" err="1"/>
              <a:t>original</a:t>
            </a:r>
            <a:r>
              <a:rPr lang="it-IT" dirty="0"/>
              <a:t> </a:t>
            </a:r>
            <a:r>
              <a:rPr lang="it-IT" dirty="0" err="1"/>
              <a:t>recipients</a:t>
            </a:r>
            <a:r>
              <a:rPr lang="it-IT" dirty="0"/>
              <a:t> </a:t>
            </a:r>
          </a:p>
          <a:p>
            <a:r>
              <a:rPr lang="it-IT" dirty="0"/>
              <a:t> TLP\:</a:t>
            </a:r>
            <a:r>
              <a:rPr lang="it-IT" dirty="0" err="1"/>
              <a:t>AMBERLimited</a:t>
            </a:r>
            <a:r>
              <a:rPr lang="it-IT" dirty="0"/>
              <a:t> disclosure 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recipient’s</a:t>
            </a:r>
            <a:r>
              <a:rPr lang="it-IT" dirty="0"/>
              <a:t> </a:t>
            </a:r>
            <a:r>
              <a:rPr lang="it-IT" dirty="0" err="1"/>
              <a:t>organization</a:t>
            </a:r>
            <a:r>
              <a:rPr lang="it-IT" dirty="0"/>
              <a:t> </a:t>
            </a:r>
            <a:r>
              <a:rPr lang="it-IT" dirty="0" err="1"/>
              <a:t>onlyMay</a:t>
            </a:r>
            <a:r>
              <a:rPr lang="it-IT" dirty="0"/>
              <a:t> impact </a:t>
            </a:r>
            <a:r>
              <a:rPr lang="it-IT" dirty="0" err="1"/>
              <a:t>operations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shared</a:t>
            </a:r>
            <a:r>
              <a:rPr lang="it-IT" dirty="0"/>
              <a:t> </a:t>
            </a:r>
            <a:r>
              <a:rPr lang="it-IT" dirty="0" err="1"/>
              <a:t>widely</a:t>
            </a:r>
            <a:r>
              <a:rPr lang="it-IT" dirty="0"/>
              <a:t> 	 </a:t>
            </a:r>
            <a:r>
              <a:rPr lang="it-IT" dirty="0" err="1"/>
              <a:t>Internal</a:t>
            </a:r>
            <a:r>
              <a:rPr lang="it-IT" dirty="0"/>
              <a:t> use </a:t>
            </a:r>
            <a:r>
              <a:rPr lang="it-IT" dirty="0" err="1"/>
              <a:t>only</a:t>
            </a:r>
            <a:endParaRPr lang="it-IT" dirty="0"/>
          </a:p>
          <a:p>
            <a:r>
              <a:rPr lang="it-IT" dirty="0"/>
              <a:t> TLP\:AMBER+STRICT </a:t>
            </a:r>
            <a:r>
              <a:rPr lang="it-IT" dirty="0" err="1"/>
              <a:t>Only</a:t>
            </a:r>
            <a:r>
              <a:rPr lang="it-IT" dirty="0"/>
              <a:t> with </a:t>
            </a:r>
            <a:r>
              <a:rPr lang="it-IT" dirty="0" err="1"/>
              <a:t>specified</a:t>
            </a:r>
            <a:r>
              <a:rPr lang="it-IT" dirty="0"/>
              <a:t> partners Custom sharing </a:t>
            </a:r>
            <a:r>
              <a:rPr lang="it-IT" dirty="0" err="1"/>
              <a:t>restriction</a:t>
            </a:r>
            <a:r>
              <a:rPr lang="it-IT" dirty="0"/>
              <a:t> to subset partners 	 By agreement </a:t>
            </a:r>
            <a:r>
              <a:rPr lang="it-IT" dirty="0" err="1"/>
              <a:t>only</a:t>
            </a:r>
            <a:endParaRPr lang="it-IT" dirty="0"/>
          </a:p>
          <a:p>
            <a:r>
              <a:rPr lang="it-IT" dirty="0"/>
              <a:t> TLP\:</a:t>
            </a:r>
            <a:r>
              <a:rPr lang="it-IT" dirty="0" err="1"/>
              <a:t>GREENShare</a:t>
            </a:r>
            <a:r>
              <a:rPr lang="it-IT" dirty="0"/>
              <a:t> with peer </a:t>
            </a:r>
            <a:r>
              <a:rPr lang="it-IT" dirty="0" err="1"/>
              <a:t>organizations</a:t>
            </a:r>
            <a:r>
              <a:rPr lang="it-IT" dirty="0"/>
              <a:t> in the community </a:t>
            </a:r>
            <a:r>
              <a:rPr lang="it-IT" dirty="0" err="1"/>
              <a:t>Valuable</a:t>
            </a:r>
            <a:r>
              <a:rPr lang="it-IT" dirty="0"/>
              <a:t> for community defense	 Peer and </a:t>
            </a:r>
            <a:r>
              <a:rPr lang="it-IT" dirty="0" err="1"/>
              <a:t>trusted</a:t>
            </a:r>
            <a:r>
              <a:rPr lang="it-IT" dirty="0"/>
              <a:t> partner sharing </a:t>
            </a:r>
            <a:r>
              <a:rPr lang="it-IT" dirty="0" err="1"/>
              <a:t>allowed</a:t>
            </a:r>
            <a:r>
              <a:rPr lang="it-IT" dirty="0"/>
              <a:t> </a:t>
            </a:r>
          </a:p>
          <a:p>
            <a:r>
              <a:rPr lang="it-IT" dirty="0"/>
              <a:t> TLP\:</a:t>
            </a:r>
            <a:r>
              <a:rPr lang="it-IT" dirty="0" err="1"/>
              <a:t>WHITEPublicly</a:t>
            </a:r>
            <a:r>
              <a:rPr lang="it-IT" dirty="0"/>
              <a:t> </a:t>
            </a:r>
            <a:r>
              <a:rPr lang="it-IT" dirty="0" err="1"/>
              <a:t>shareable</a:t>
            </a:r>
            <a:r>
              <a:rPr lang="it-IT" dirty="0"/>
              <a:t> No risk in disclosure 	 </a:t>
            </a:r>
            <a:r>
              <a:rPr lang="it-IT" dirty="0" err="1"/>
              <a:t>May</a:t>
            </a:r>
            <a:r>
              <a:rPr lang="it-IT" dirty="0"/>
              <a:t> </a:t>
            </a:r>
            <a:r>
              <a:rPr lang="it-IT" dirty="0" err="1"/>
              <a:t>publish</a:t>
            </a:r>
            <a:r>
              <a:rPr lang="it-IT" dirty="0"/>
              <a:t> or post</a:t>
            </a:r>
          </a:p>
          <a:p>
            <a:endParaRPr lang="it-IT" dirty="0"/>
          </a:p>
          <a:p>
            <a:endParaRPr lang="it-IT" dirty="0"/>
          </a:p>
          <a:p>
            <a:r>
              <a:rPr lang="en-AE" dirty="0"/>
              <a:t>🔗 [</a:t>
            </a:r>
            <a:r>
              <a:rPr lang="it-IT" dirty="0"/>
              <a:t>More info on TLP](https://www.first.org/</a:t>
            </a:r>
            <a:r>
              <a:rPr lang="it-IT" dirty="0" err="1"/>
              <a:t>tlp</a:t>
            </a:r>
            <a:r>
              <a:rPr lang="it-IT" dirty="0"/>
              <a:t>/)</a:t>
            </a:r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en-AE" dirty="0"/>
              <a:t>🧬 8. </a:t>
            </a:r>
            <a:r>
              <a:rPr lang="it-IT" dirty="0"/>
              <a:t>IOC – </a:t>
            </a:r>
            <a:r>
              <a:rPr lang="it-IT" dirty="0" err="1"/>
              <a:t>Indicator</a:t>
            </a:r>
            <a:r>
              <a:rPr lang="it-IT" dirty="0"/>
              <a:t> of Compromise</a:t>
            </a:r>
          </a:p>
          <a:p>
            <a:endParaRPr lang="it-IT" dirty="0"/>
          </a:p>
          <a:p>
            <a:r>
              <a:rPr lang="it-IT" dirty="0"/>
              <a:t>Definition: A technical </a:t>
            </a:r>
            <a:r>
              <a:rPr lang="it-IT" dirty="0" err="1"/>
              <a:t>artifact</a:t>
            </a:r>
            <a:r>
              <a:rPr lang="it-IT" dirty="0"/>
              <a:t> </a:t>
            </a:r>
            <a:r>
              <a:rPr lang="it-IT" dirty="0" err="1"/>
              <a:t>linked</a:t>
            </a:r>
            <a:r>
              <a:rPr lang="it-IT" dirty="0"/>
              <a:t> to </a:t>
            </a:r>
            <a:r>
              <a:rPr lang="it-IT" dirty="0" err="1"/>
              <a:t>malicious</a:t>
            </a:r>
            <a:r>
              <a:rPr lang="it-IT" dirty="0"/>
              <a:t> activity, </a:t>
            </a:r>
            <a:r>
              <a:rPr lang="it-IT" dirty="0" err="1"/>
              <a:t>especially</a:t>
            </a:r>
            <a:r>
              <a:rPr lang="it-IT" dirty="0"/>
              <a:t> </a:t>
            </a:r>
            <a:r>
              <a:rPr lang="it-IT" dirty="0" err="1"/>
              <a:t>useful</a:t>
            </a:r>
            <a:r>
              <a:rPr lang="it-IT" dirty="0"/>
              <a:t> for </a:t>
            </a:r>
            <a:r>
              <a:rPr lang="it-IT" dirty="0" err="1"/>
              <a:t>detection</a:t>
            </a:r>
            <a:r>
              <a:rPr lang="it-IT" dirty="0"/>
              <a:t> and </a:t>
            </a:r>
            <a:r>
              <a:rPr lang="it-IT" dirty="0" err="1"/>
              <a:t>hunting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/>
              <a:t> IOC </a:t>
            </a:r>
            <a:r>
              <a:rPr lang="it-IT" dirty="0" err="1"/>
              <a:t>Type</a:t>
            </a:r>
            <a:r>
              <a:rPr lang="it-IT" dirty="0"/>
              <a:t>	 </a:t>
            </a:r>
            <a:r>
              <a:rPr lang="it-IT" dirty="0" err="1"/>
              <a:t>Examples</a:t>
            </a:r>
            <a:r>
              <a:rPr lang="it-IT" dirty="0"/>
              <a:t> 	 </a:t>
            </a:r>
          </a:p>
          <a:p>
            <a:r>
              <a:rPr lang="it-IT" dirty="0"/>
              <a:t> --------------------------------------------------------------- </a:t>
            </a:r>
          </a:p>
          <a:p>
            <a:r>
              <a:rPr lang="it-IT" dirty="0"/>
              <a:t> </a:t>
            </a:r>
            <a:r>
              <a:rPr lang="it-IT" dirty="0" err="1"/>
              <a:t>Hashes</a:t>
            </a:r>
            <a:r>
              <a:rPr lang="it-IT" dirty="0"/>
              <a:t> `d41d8cd98f00b204e9800998ecf8427e` (MD5), SHA256 </a:t>
            </a:r>
          </a:p>
          <a:p>
            <a:r>
              <a:rPr lang="it-IT" dirty="0"/>
              <a:t> IP </a:t>
            </a:r>
            <a:r>
              <a:rPr lang="it-IT" dirty="0" err="1"/>
              <a:t>Addresses</a:t>
            </a:r>
            <a:r>
              <a:rPr lang="it-IT" dirty="0"/>
              <a:t> `45.129.200.31` (C2 IP)</a:t>
            </a:r>
          </a:p>
          <a:p>
            <a:r>
              <a:rPr lang="it-IT" dirty="0"/>
              <a:t> </a:t>
            </a:r>
            <a:r>
              <a:rPr lang="it-IT" dirty="0" err="1"/>
              <a:t>URLs</a:t>
            </a:r>
            <a:r>
              <a:rPr lang="it-IT" dirty="0"/>
              <a:t>/Domains `</a:t>
            </a:r>
            <a:r>
              <a:rPr lang="it-IT" dirty="0" err="1"/>
              <a:t>malicious</a:t>
            </a:r>
            <a:r>
              <a:rPr lang="it-IT" dirty="0"/>
              <a:t>-site[.]</a:t>
            </a:r>
            <a:r>
              <a:rPr lang="it-IT" dirty="0" err="1"/>
              <a:t>ru</a:t>
            </a:r>
            <a:r>
              <a:rPr lang="it-IT" dirty="0"/>
              <a:t>`, `update-</a:t>
            </a:r>
            <a:r>
              <a:rPr lang="it-IT" dirty="0" err="1"/>
              <a:t>google</a:t>
            </a:r>
            <a:r>
              <a:rPr lang="it-IT" dirty="0"/>
              <a:t>[.]com` </a:t>
            </a:r>
          </a:p>
          <a:p>
            <a:r>
              <a:rPr lang="it-IT" dirty="0"/>
              <a:t> File Names `invoice.docm`, `payload.exe`</a:t>
            </a:r>
          </a:p>
          <a:p>
            <a:r>
              <a:rPr lang="it-IT" dirty="0"/>
              <a:t> Email </a:t>
            </a:r>
            <a:r>
              <a:rPr lang="it-IT" dirty="0" err="1"/>
              <a:t>Addresses`hr</a:t>
            </a:r>
            <a:r>
              <a:rPr lang="it-IT" dirty="0"/>
              <a:t>-dept@targetcorp.com` </a:t>
            </a:r>
          </a:p>
          <a:p>
            <a:r>
              <a:rPr lang="it-IT" dirty="0"/>
              <a:t> </a:t>
            </a:r>
            <a:r>
              <a:rPr lang="it-IT" dirty="0" err="1"/>
              <a:t>Registry</a:t>
            </a:r>
            <a:r>
              <a:rPr lang="it-IT" dirty="0"/>
              <a:t> </a:t>
            </a:r>
            <a:r>
              <a:rPr lang="it-IT" dirty="0" err="1"/>
              <a:t>Keys`HKCU</a:t>
            </a:r>
            <a:r>
              <a:rPr lang="it-IT" dirty="0"/>
              <a:t>\Software\</a:t>
            </a:r>
            <a:r>
              <a:rPr lang="it-IT" dirty="0" err="1"/>
              <a:t>BadMalware</a:t>
            </a:r>
            <a:r>
              <a:rPr lang="it-IT" dirty="0"/>
              <a:t>\</a:t>
            </a:r>
            <a:r>
              <a:rPr lang="it-IT" dirty="0" err="1"/>
              <a:t>Persistence</a:t>
            </a:r>
            <a:r>
              <a:rPr lang="it-IT" dirty="0"/>
              <a:t>` </a:t>
            </a:r>
          </a:p>
          <a:p>
            <a:endParaRPr lang="it-IT" dirty="0"/>
          </a:p>
          <a:p>
            <a:r>
              <a:rPr lang="it-IT" dirty="0"/>
              <a:t>⚙️ Best Use:</a:t>
            </a:r>
          </a:p>
          <a:p>
            <a:endParaRPr lang="it-IT" dirty="0"/>
          </a:p>
          <a:p>
            <a:r>
              <a:rPr lang="it-IT" dirty="0"/>
              <a:t> Feed </a:t>
            </a:r>
            <a:r>
              <a:rPr lang="it-IT" dirty="0" err="1"/>
              <a:t>into</a:t>
            </a:r>
            <a:r>
              <a:rPr lang="it-IT" dirty="0"/>
              <a:t> SIEM, EDR, firewall, or YARA/Sigma </a:t>
            </a:r>
            <a:r>
              <a:rPr lang="it-IT" dirty="0" err="1"/>
              <a:t>detection</a:t>
            </a:r>
            <a:r>
              <a:rPr lang="it-IT" dirty="0"/>
              <a:t> systems.</a:t>
            </a:r>
            <a:endParaRPr lang="en-A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700E5A-3C61-73F9-E64B-C4AAC386EE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F712-CC9B-44C2-B4A9-09F5D7B563AD}" type="slidenum">
              <a:rPr lang="en-AE" smtClean="0"/>
              <a:t>5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572544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82587-A44B-8A72-157E-7E691C838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BCA8A8-4C7B-2020-17BA-FEF1E3518B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A904C8-0E74-41A3-A9BE-3E5687A27A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CTI Lifecycle (with </a:t>
            </a:r>
            <a:r>
              <a:rPr lang="it-IT" dirty="0" err="1"/>
              <a:t>Examples</a:t>
            </a:r>
            <a:r>
              <a:rPr lang="it-IT" dirty="0"/>
              <a:t>)</a:t>
            </a:r>
          </a:p>
          <a:p>
            <a:endParaRPr lang="it-IT" dirty="0"/>
          </a:p>
          <a:p>
            <a:r>
              <a:rPr lang="it-IT" dirty="0"/>
              <a:t> 1. Planning and </a:t>
            </a:r>
            <a:r>
              <a:rPr lang="it-IT" dirty="0" err="1"/>
              <a:t>Direction</a:t>
            </a:r>
            <a:endParaRPr lang="it-IT" dirty="0"/>
          </a:p>
          <a:p>
            <a:endParaRPr lang="it-IT" dirty="0"/>
          </a:p>
          <a:p>
            <a:r>
              <a:rPr lang="it-IT" dirty="0"/>
              <a:t>Definition: </a:t>
            </a:r>
            <a:r>
              <a:rPr lang="it-IT" dirty="0" err="1"/>
              <a:t>Define</a:t>
            </a:r>
            <a:r>
              <a:rPr lang="it-IT" dirty="0"/>
              <a:t> the </a:t>
            </a:r>
            <a:r>
              <a:rPr lang="it-IT" dirty="0" err="1"/>
              <a:t>questions</a:t>
            </a:r>
            <a:r>
              <a:rPr lang="it-IT" dirty="0"/>
              <a:t> CTI must </a:t>
            </a:r>
            <a:r>
              <a:rPr lang="it-IT" dirty="0" err="1"/>
              <a:t>answer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“</a:t>
            </a:r>
            <a:r>
              <a:rPr lang="it-IT" dirty="0" err="1"/>
              <a:t>Which</a:t>
            </a:r>
            <a:r>
              <a:rPr lang="it-IT" dirty="0"/>
              <a:t> APT groups are targeting the </a:t>
            </a:r>
            <a:r>
              <a:rPr lang="it-IT" dirty="0" err="1"/>
              <a:t>financial</a:t>
            </a:r>
            <a:r>
              <a:rPr lang="it-IT" dirty="0"/>
              <a:t> </a:t>
            </a:r>
            <a:r>
              <a:rPr lang="it-IT" dirty="0" err="1"/>
              <a:t>sector</a:t>
            </a:r>
            <a:r>
              <a:rPr lang="it-IT" dirty="0"/>
              <a:t>?”</a:t>
            </a:r>
          </a:p>
          <a:p>
            <a:r>
              <a:rPr lang="it-IT" dirty="0"/>
              <a:t> “</a:t>
            </a:r>
            <a:r>
              <a:rPr lang="it-IT" dirty="0" err="1"/>
              <a:t>What</a:t>
            </a:r>
            <a:r>
              <a:rPr lang="it-IT" dirty="0"/>
              <a:t> are the </a:t>
            </a:r>
            <a:r>
              <a:rPr lang="it-IT" dirty="0" err="1"/>
              <a:t>TTPs</a:t>
            </a:r>
            <a:r>
              <a:rPr lang="it-IT" dirty="0"/>
              <a:t> of Medusa ransomware?”</a:t>
            </a:r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2. Collection</a:t>
            </a:r>
          </a:p>
          <a:p>
            <a:endParaRPr lang="it-IT" dirty="0"/>
          </a:p>
          <a:p>
            <a:r>
              <a:rPr lang="it-IT" dirty="0"/>
              <a:t>Definition: </a:t>
            </a:r>
            <a:r>
              <a:rPr lang="it-IT" dirty="0" err="1"/>
              <a:t>Gather</a:t>
            </a:r>
            <a:r>
              <a:rPr lang="it-IT" dirty="0"/>
              <a:t> </a:t>
            </a:r>
            <a:r>
              <a:rPr lang="it-IT" dirty="0" err="1"/>
              <a:t>raw</a:t>
            </a:r>
            <a:r>
              <a:rPr lang="it-IT" dirty="0"/>
              <a:t> data from </a:t>
            </a:r>
            <a:r>
              <a:rPr lang="it-IT" dirty="0" err="1"/>
              <a:t>various</a:t>
            </a:r>
            <a:r>
              <a:rPr lang="it-IT" dirty="0"/>
              <a:t> sources.</a:t>
            </a:r>
          </a:p>
          <a:p>
            <a:endParaRPr lang="it-IT" dirty="0"/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OSINT: </a:t>
            </a:r>
            <a:r>
              <a:rPr lang="it-IT" dirty="0" err="1"/>
              <a:t>Pastebin</a:t>
            </a:r>
            <a:r>
              <a:rPr lang="it-IT" dirty="0"/>
              <a:t> </a:t>
            </a:r>
            <a:r>
              <a:rPr lang="it-IT" dirty="0" err="1"/>
              <a:t>dumps</a:t>
            </a:r>
            <a:r>
              <a:rPr lang="it-IT" dirty="0"/>
              <a:t>, Twitter </a:t>
            </a:r>
            <a:r>
              <a:rPr lang="it-IT" dirty="0" err="1"/>
              <a:t>IOCs</a:t>
            </a:r>
            <a:endParaRPr lang="it-IT" dirty="0"/>
          </a:p>
          <a:p>
            <a:r>
              <a:rPr lang="it-IT" dirty="0"/>
              <a:t> </a:t>
            </a:r>
            <a:r>
              <a:rPr lang="it-IT" dirty="0" err="1"/>
              <a:t>Internal</a:t>
            </a:r>
            <a:r>
              <a:rPr lang="it-IT" dirty="0"/>
              <a:t> logs: SIEM, firewall, EDR</a:t>
            </a:r>
          </a:p>
          <a:p>
            <a:r>
              <a:rPr lang="it-IT" dirty="0"/>
              <a:t> Dark web </a:t>
            </a:r>
            <a:r>
              <a:rPr lang="it-IT" dirty="0" err="1"/>
              <a:t>scraping</a:t>
            </a:r>
            <a:endParaRPr lang="it-IT" dirty="0"/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3. Processing</a:t>
            </a:r>
          </a:p>
          <a:p>
            <a:endParaRPr lang="it-IT" dirty="0"/>
          </a:p>
          <a:p>
            <a:r>
              <a:rPr lang="it-IT" dirty="0"/>
              <a:t>Definition: </a:t>
            </a:r>
            <a:r>
              <a:rPr lang="it-IT" dirty="0" err="1"/>
              <a:t>Structure</a:t>
            </a:r>
            <a:r>
              <a:rPr lang="it-IT" dirty="0"/>
              <a:t> and format data for </a:t>
            </a:r>
            <a:r>
              <a:rPr lang="it-IT" dirty="0" err="1"/>
              <a:t>analysis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it-IT" dirty="0" err="1"/>
              <a:t>Parsing</a:t>
            </a:r>
            <a:r>
              <a:rPr lang="it-IT" dirty="0"/>
              <a:t> IOC feeds (</a:t>
            </a:r>
            <a:r>
              <a:rPr lang="it-IT" dirty="0" err="1"/>
              <a:t>convert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STIX or JSON)</a:t>
            </a:r>
          </a:p>
          <a:p>
            <a:r>
              <a:rPr lang="it-IT" dirty="0"/>
              <a:t> </a:t>
            </a:r>
            <a:r>
              <a:rPr lang="it-IT" dirty="0" err="1"/>
              <a:t>Deobfuscating</a:t>
            </a:r>
            <a:r>
              <a:rPr lang="it-IT" dirty="0"/>
              <a:t> malware </a:t>
            </a:r>
            <a:r>
              <a:rPr lang="it-IT" dirty="0" err="1"/>
              <a:t>strings</a:t>
            </a:r>
            <a:endParaRPr lang="it-IT" dirty="0"/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4. Analysis and Production</a:t>
            </a:r>
          </a:p>
          <a:p>
            <a:endParaRPr lang="it-IT" dirty="0"/>
          </a:p>
          <a:p>
            <a:r>
              <a:rPr lang="it-IT" dirty="0"/>
              <a:t>Definition: Turn </a:t>
            </a:r>
            <a:r>
              <a:rPr lang="it-IT" dirty="0" err="1"/>
              <a:t>processed</a:t>
            </a:r>
            <a:r>
              <a:rPr lang="it-IT" dirty="0"/>
              <a:t> data </a:t>
            </a:r>
            <a:r>
              <a:rPr lang="it-IT" dirty="0" err="1"/>
              <a:t>into</a:t>
            </a:r>
            <a:r>
              <a:rPr lang="it-IT" dirty="0"/>
              <a:t> </a:t>
            </a:r>
            <a:r>
              <a:rPr lang="it-IT" dirty="0" err="1"/>
              <a:t>actionable</a:t>
            </a:r>
            <a:r>
              <a:rPr lang="it-IT" dirty="0"/>
              <a:t> </a:t>
            </a:r>
            <a:r>
              <a:rPr lang="it-IT" dirty="0" err="1"/>
              <a:t>intel</a:t>
            </a:r>
            <a:r>
              <a:rPr lang="it-IT" dirty="0"/>
              <a:t>.</a:t>
            </a:r>
          </a:p>
          <a:p>
            <a:endParaRPr lang="it-IT" dirty="0"/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“APT29 </a:t>
            </a:r>
            <a:r>
              <a:rPr lang="it-IT" dirty="0" err="1"/>
              <a:t>uses</a:t>
            </a:r>
            <a:r>
              <a:rPr lang="it-IT" dirty="0"/>
              <a:t> </a:t>
            </a:r>
            <a:r>
              <a:rPr lang="it-IT" dirty="0" err="1"/>
              <a:t>spear</a:t>
            </a:r>
            <a:r>
              <a:rPr lang="it-IT" dirty="0"/>
              <a:t>-phishing to drop </a:t>
            </a:r>
            <a:r>
              <a:rPr lang="it-IT" dirty="0" err="1"/>
              <a:t>WellMess</a:t>
            </a:r>
            <a:r>
              <a:rPr lang="it-IT" dirty="0"/>
              <a:t> malware in government </a:t>
            </a:r>
            <a:r>
              <a:rPr lang="it-IT" dirty="0" err="1"/>
              <a:t>orgs</a:t>
            </a:r>
            <a:r>
              <a:rPr lang="it-IT" dirty="0"/>
              <a:t>”</a:t>
            </a:r>
          </a:p>
          <a:p>
            <a:r>
              <a:rPr lang="it-IT" dirty="0"/>
              <a:t> </a:t>
            </a:r>
            <a:r>
              <a:rPr lang="it-IT" dirty="0" err="1"/>
              <a:t>Map</a:t>
            </a:r>
            <a:r>
              <a:rPr lang="it-IT" dirty="0"/>
              <a:t> </a:t>
            </a:r>
            <a:r>
              <a:rPr lang="it-IT" dirty="0" err="1"/>
              <a:t>adversary's</a:t>
            </a:r>
            <a:r>
              <a:rPr lang="it-IT" dirty="0"/>
              <a:t> </a:t>
            </a:r>
            <a:r>
              <a:rPr lang="it-IT" dirty="0" err="1"/>
              <a:t>infrastructure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passive DNS</a:t>
            </a:r>
          </a:p>
          <a:p>
            <a:endParaRPr lang="it-IT" dirty="0"/>
          </a:p>
          <a:p>
            <a:r>
              <a:rPr lang="it-IT" dirty="0"/>
              <a:t>---</a:t>
            </a:r>
          </a:p>
          <a:p>
            <a:endParaRPr lang="it-IT" dirty="0"/>
          </a:p>
          <a:p>
            <a:r>
              <a:rPr lang="it-IT" dirty="0"/>
              <a:t> 5. </a:t>
            </a:r>
            <a:r>
              <a:rPr lang="it-IT" dirty="0" err="1"/>
              <a:t>Dissemination</a:t>
            </a:r>
            <a:endParaRPr lang="it-IT" dirty="0"/>
          </a:p>
          <a:p>
            <a:endParaRPr lang="it-IT" dirty="0"/>
          </a:p>
          <a:p>
            <a:r>
              <a:rPr lang="it-IT" dirty="0"/>
              <a:t>Definition: </a:t>
            </a:r>
            <a:r>
              <a:rPr lang="it-IT" dirty="0" err="1"/>
              <a:t>Deliver</a:t>
            </a:r>
            <a:r>
              <a:rPr lang="it-IT" dirty="0"/>
              <a:t> the </a:t>
            </a:r>
            <a:r>
              <a:rPr lang="it-IT" dirty="0" err="1"/>
              <a:t>intel</a:t>
            </a:r>
            <a:r>
              <a:rPr lang="it-IT" dirty="0"/>
              <a:t> to the </a:t>
            </a:r>
            <a:r>
              <a:rPr lang="it-IT" dirty="0" err="1"/>
              <a:t>right</a:t>
            </a:r>
            <a:r>
              <a:rPr lang="it-IT" dirty="0"/>
              <a:t> consumer in a </a:t>
            </a:r>
            <a:r>
              <a:rPr lang="it-IT" dirty="0" err="1"/>
              <a:t>useful</a:t>
            </a:r>
            <a:r>
              <a:rPr lang="it-IT" dirty="0"/>
              <a:t> format.</a:t>
            </a:r>
          </a:p>
          <a:p>
            <a:endParaRPr lang="it-IT" dirty="0"/>
          </a:p>
          <a:p>
            <a:r>
              <a:rPr lang="it-IT" dirty="0" err="1"/>
              <a:t>Examples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 </a:t>
            </a:r>
            <a:r>
              <a:rPr lang="it-IT" dirty="0" err="1"/>
              <a:t>Threat</a:t>
            </a:r>
            <a:r>
              <a:rPr lang="it-IT" dirty="0"/>
              <a:t> reports (PDF, STIX)</a:t>
            </a:r>
          </a:p>
          <a:p>
            <a:r>
              <a:rPr lang="it-IT" dirty="0"/>
              <a:t> Dashboards (</a:t>
            </a:r>
            <a:r>
              <a:rPr lang="it-IT" dirty="0" err="1"/>
              <a:t>OpenCTI</a:t>
            </a:r>
            <a:r>
              <a:rPr lang="it-IT" dirty="0"/>
              <a:t>, MISP)</a:t>
            </a:r>
          </a:p>
          <a:p>
            <a:r>
              <a:rPr lang="it-IT" dirty="0"/>
              <a:t> Alerts to SOC </a:t>
            </a:r>
            <a:r>
              <a:rPr lang="it-IT" dirty="0" err="1"/>
              <a:t>analysts</a:t>
            </a:r>
            <a:r>
              <a:rPr lang="it-IT" dirty="0"/>
              <a:t> via SIEM</a:t>
            </a:r>
            <a:endParaRPr lang="en-A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EBEC9-7E89-78BB-64D0-952160A45D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F712-CC9B-44C2-B4A9-09F5D7B563AD}" type="slidenum">
              <a:rPr lang="en-AE" smtClean="0"/>
              <a:t>6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87095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3F9125-19D0-8725-879E-DC78827DA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670E21-23BD-B249-E1A0-F6C9B47BEA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6E1D495-056B-E43A-A619-F60C5154E7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E950C-5143-DE67-4C86-80A952FD84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F712-CC9B-44C2-B4A9-09F5D7B563AD}" type="slidenum">
              <a:rPr lang="en-AE" smtClean="0"/>
              <a:t>7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888849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E24F2-16F5-5003-C722-7EB666C1B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DEAE68-BD4D-DFD2-DE4D-85ABB8DF6E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CB6A85-131D-26C3-D0AE-C95DEE841A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FBD6AE-9ECD-0A3F-A302-A2FEF4866A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F712-CC9B-44C2-B4A9-09F5D7B563AD}" type="slidenum">
              <a:rPr lang="en-AE" smtClean="0"/>
              <a:t>8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20897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75CFF-879C-A35F-98BF-35DD9368AE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608CD3-F53F-063D-28CB-1CC90ED980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9A2ADA-6E2D-F812-8249-8ECCDCC63A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31C57E-DAD1-28DF-DFC8-765EDAEB8B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F712-CC9B-44C2-B4A9-09F5D7B563AD}" type="slidenum">
              <a:rPr lang="en-AE" smtClean="0"/>
              <a:t>9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719611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BE91BB-20F5-545F-B0B8-F92C22253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3B52E5-8B41-00EC-84E7-5E4982FD50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7A2C3A-1EB3-8FD6-8AF8-BA7CF40010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220FE1-8CBA-0B76-63EC-3254D7F8D3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3F712-CC9B-44C2-B4A9-09F5D7B563AD}" type="slidenum">
              <a:rPr lang="en-AE" smtClean="0"/>
              <a:t>10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152850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AA20A163-BB0D-FDCB-9136-D292DA184A7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06150" y="486763"/>
            <a:ext cx="390526" cy="390526"/>
          </a:xfrm>
          <a:custGeom>
            <a:avLst/>
            <a:gdLst>
              <a:gd name="connsiteX0" fmla="*/ 195263 w 390526"/>
              <a:gd name="connsiteY0" fmla="*/ 0 h 390526"/>
              <a:gd name="connsiteX1" fmla="*/ 390526 w 390526"/>
              <a:gd name="connsiteY1" fmla="*/ 195263 h 390526"/>
              <a:gd name="connsiteX2" fmla="*/ 195263 w 390526"/>
              <a:gd name="connsiteY2" fmla="*/ 390526 h 390526"/>
              <a:gd name="connsiteX3" fmla="*/ 0 w 390526"/>
              <a:gd name="connsiteY3" fmla="*/ 195263 h 390526"/>
              <a:gd name="connsiteX4" fmla="*/ 195263 w 390526"/>
              <a:gd name="connsiteY4" fmla="*/ 0 h 390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526" h="390526">
                <a:moveTo>
                  <a:pt x="195263" y="0"/>
                </a:moveTo>
                <a:cubicBezTo>
                  <a:pt x="303104" y="0"/>
                  <a:pt x="390526" y="87422"/>
                  <a:pt x="390526" y="195263"/>
                </a:cubicBezTo>
                <a:cubicBezTo>
                  <a:pt x="390526" y="303104"/>
                  <a:pt x="303104" y="390526"/>
                  <a:pt x="195263" y="390526"/>
                </a:cubicBezTo>
                <a:cubicBezTo>
                  <a:pt x="87422" y="390526"/>
                  <a:pt x="0" y="303104"/>
                  <a:pt x="0" y="195263"/>
                </a:cubicBezTo>
                <a:cubicBezTo>
                  <a:pt x="0" y="87422"/>
                  <a:pt x="87422" y="0"/>
                  <a:pt x="19526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1D08861A-B973-22B0-E614-0A6CDDB896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76655" y="5242860"/>
            <a:ext cx="1998001" cy="3755091"/>
          </a:xfrm>
          <a:custGeom>
            <a:avLst/>
            <a:gdLst>
              <a:gd name="connsiteX0" fmla="*/ 253466 w 1998001"/>
              <a:gd name="connsiteY0" fmla="*/ 0 h 3755091"/>
              <a:gd name="connsiteX1" fmla="*/ 1744535 w 1998001"/>
              <a:gd name="connsiteY1" fmla="*/ 0 h 3755091"/>
              <a:gd name="connsiteX2" fmla="*/ 1998001 w 1998001"/>
              <a:gd name="connsiteY2" fmla="*/ 253466 h 3755091"/>
              <a:gd name="connsiteX3" fmla="*/ 1998001 w 1998001"/>
              <a:gd name="connsiteY3" fmla="*/ 3501625 h 3755091"/>
              <a:gd name="connsiteX4" fmla="*/ 1744535 w 1998001"/>
              <a:gd name="connsiteY4" fmla="*/ 3755091 h 3755091"/>
              <a:gd name="connsiteX5" fmla="*/ 253466 w 1998001"/>
              <a:gd name="connsiteY5" fmla="*/ 3755091 h 3755091"/>
              <a:gd name="connsiteX6" fmla="*/ 0 w 1998001"/>
              <a:gd name="connsiteY6" fmla="*/ 3501625 h 3755091"/>
              <a:gd name="connsiteX7" fmla="*/ 0 w 1998001"/>
              <a:gd name="connsiteY7" fmla="*/ 253466 h 3755091"/>
              <a:gd name="connsiteX8" fmla="*/ 253466 w 1998001"/>
              <a:gd name="connsiteY8" fmla="*/ 0 h 3755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8001" h="3755091">
                <a:moveTo>
                  <a:pt x="253466" y="0"/>
                </a:moveTo>
                <a:lnTo>
                  <a:pt x="1744535" y="0"/>
                </a:lnTo>
                <a:cubicBezTo>
                  <a:pt x="1884520" y="0"/>
                  <a:pt x="1998001" y="113481"/>
                  <a:pt x="1998001" y="253466"/>
                </a:cubicBezTo>
                <a:lnTo>
                  <a:pt x="1998001" y="3501625"/>
                </a:lnTo>
                <a:cubicBezTo>
                  <a:pt x="1998001" y="3641610"/>
                  <a:pt x="1884520" y="3755091"/>
                  <a:pt x="1744535" y="3755091"/>
                </a:cubicBezTo>
                <a:lnTo>
                  <a:pt x="253466" y="3755091"/>
                </a:lnTo>
                <a:cubicBezTo>
                  <a:pt x="113481" y="3755091"/>
                  <a:pt x="0" y="3641610"/>
                  <a:pt x="0" y="3501625"/>
                </a:cubicBezTo>
                <a:lnTo>
                  <a:pt x="0" y="253466"/>
                </a:lnTo>
                <a:cubicBezTo>
                  <a:pt x="0" y="113481"/>
                  <a:pt x="113481" y="0"/>
                  <a:pt x="2534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41CC8B94-8BE4-EB71-6880-7ABB21F8095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19874" y="5242860"/>
            <a:ext cx="1998001" cy="3755091"/>
          </a:xfrm>
          <a:custGeom>
            <a:avLst/>
            <a:gdLst>
              <a:gd name="connsiteX0" fmla="*/ 253466 w 1998001"/>
              <a:gd name="connsiteY0" fmla="*/ 0 h 3755091"/>
              <a:gd name="connsiteX1" fmla="*/ 1744535 w 1998001"/>
              <a:gd name="connsiteY1" fmla="*/ 0 h 3755091"/>
              <a:gd name="connsiteX2" fmla="*/ 1998001 w 1998001"/>
              <a:gd name="connsiteY2" fmla="*/ 253466 h 3755091"/>
              <a:gd name="connsiteX3" fmla="*/ 1998001 w 1998001"/>
              <a:gd name="connsiteY3" fmla="*/ 3501625 h 3755091"/>
              <a:gd name="connsiteX4" fmla="*/ 1744535 w 1998001"/>
              <a:gd name="connsiteY4" fmla="*/ 3755091 h 3755091"/>
              <a:gd name="connsiteX5" fmla="*/ 253466 w 1998001"/>
              <a:gd name="connsiteY5" fmla="*/ 3755091 h 3755091"/>
              <a:gd name="connsiteX6" fmla="*/ 0 w 1998001"/>
              <a:gd name="connsiteY6" fmla="*/ 3501625 h 3755091"/>
              <a:gd name="connsiteX7" fmla="*/ 0 w 1998001"/>
              <a:gd name="connsiteY7" fmla="*/ 253466 h 3755091"/>
              <a:gd name="connsiteX8" fmla="*/ 253466 w 1998001"/>
              <a:gd name="connsiteY8" fmla="*/ 0 h 3755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8001" h="3755091">
                <a:moveTo>
                  <a:pt x="253466" y="0"/>
                </a:moveTo>
                <a:lnTo>
                  <a:pt x="1744535" y="0"/>
                </a:lnTo>
                <a:cubicBezTo>
                  <a:pt x="1884520" y="0"/>
                  <a:pt x="1998001" y="113481"/>
                  <a:pt x="1998001" y="253466"/>
                </a:cubicBezTo>
                <a:lnTo>
                  <a:pt x="1998001" y="3501625"/>
                </a:lnTo>
                <a:cubicBezTo>
                  <a:pt x="1998001" y="3641610"/>
                  <a:pt x="1884520" y="3755091"/>
                  <a:pt x="1744535" y="3755091"/>
                </a:cubicBezTo>
                <a:lnTo>
                  <a:pt x="253466" y="3755091"/>
                </a:lnTo>
                <a:cubicBezTo>
                  <a:pt x="113481" y="3755091"/>
                  <a:pt x="0" y="3641610"/>
                  <a:pt x="0" y="3501625"/>
                </a:cubicBezTo>
                <a:lnTo>
                  <a:pt x="0" y="253466"/>
                </a:lnTo>
                <a:cubicBezTo>
                  <a:pt x="0" y="113481"/>
                  <a:pt x="113481" y="0"/>
                  <a:pt x="2534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FB8C4B8-6400-71E0-D443-C8044EE1F07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363092" y="5242860"/>
            <a:ext cx="1998001" cy="3755091"/>
          </a:xfrm>
          <a:custGeom>
            <a:avLst/>
            <a:gdLst>
              <a:gd name="connsiteX0" fmla="*/ 253466 w 1998001"/>
              <a:gd name="connsiteY0" fmla="*/ 0 h 3755091"/>
              <a:gd name="connsiteX1" fmla="*/ 1744535 w 1998001"/>
              <a:gd name="connsiteY1" fmla="*/ 0 h 3755091"/>
              <a:gd name="connsiteX2" fmla="*/ 1998001 w 1998001"/>
              <a:gd name="connsiteY2" fmla="*/ 253466 h 3755091"/>
              <a:gd name="connsiteX3" fmla="*/ 1998001 w 1998001"/>
              <a:gd name="connsiteY3" fmla="*/ 3501625 h 3755091"/>
              <a:gd name="connsiteX4" fmla="*/ 1744535 w 1998001"/>
              <a:gd name="connsiteY4" fmla="*/ 3755091 h 3755091"/>
              <a:gd name="connsiteX5" fmla="*/ 253466 w 1998001"/>
              <a:gd name="connsiteY5" fmla="*/ 3755091 h 3755091"/>
              <a:gd name="connsiteX6" fmla="*/ 0 w 1998001"/>
              <a:gd name="connsiteY6" fmla="*/ 3501625 h 3755091"/>
              <a:gd name="connsiteX7" fmla="*/ 0 w 1998001"/>
              <a:gd name="connsiteY7" fmla="*/ 253466 h 3755091"/>
              <a:gd name="connsiteX8" fmla="*/ 253466 w 1998001"/>
              <a:gd name="connsiteY8" fmla="*/ 0 h 3755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8001" h="3755091">
                <a:moveTo>
                  <a:pt x="253466" y="0"/>
                </a:moveTo>
                <a:lnTo>
                  <a:pt x="1744535" y="0"/>
                </a:lnTo>
                <a:cubicBezTo>
                  <a:pt x="1884520" y="0"/>
                  <a:pt x="1998001" y="113481"/>
                  <a:pt x="1998001" y="253466"/>
                </a:cubicBezTo>
                <a:lnTo>
                  <a:pt x="1998001" y="3501625"/>
                </a:lnTo>
                <a:cubicBezTo>
                  <a:pt x="1998001" y="3641610"/>
                  <a:pt x="1884520" y="3755091"/>
                  <a:pt x="1744535" y="3755091"/>
                </a:cubicBezTo>
                <a:lnTo>
                  <a:pt x="253466" y="3755091"/>
                </a:lnTo>
                <a:cubicBezTo>
                  <a:pt x="113481" y="3755091"/>
                  <a:pt x="0" y="3641610"/>
                  <a:pt x="0" y="3501625"/>
                </a:cubicBezTo>
                <a:lnTo>
                  <a:pt x="0" y="253466"/>
                </a:lnTo>
                <a:cubicBezTo>
                  <a:pt x="0" y="113481"/>
                  <a:pt x="113481" y="0"/>
                  <a:pt x="2534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D7C3BC2-6770-AAE6-AC98-2383EBFF317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06311" y="5242860"/>
            <a:ext cx="1998001" cy="3755091"/>
          </a:xfrm>
          <a:custGeom>
            <a:avLst/>
            <a:gdLst>
              <a:gd name="connsiteX0" fmla="*/ 253466 w 1998001"/>
              <a:gd name="connsiteY0" fmla="*/ 0 h 3755091"/>
              <a:gd name="connsiteX1" fmla="*/ 1744535 w 1998001"/>
              <a:gd name="connsiteY1" fmla="*/ 0 h 3755091"/>
              <a:gd name="connsiteX2" fmla="*/ 1998001 w 1998001"/>
              <a:gd name="connsiteY2" fmla="*/ 253466 h 3755091"/>
              <a:gd name="connsiteX3" fmla="*/ 1998001 w 1998001"/>
              <a:gd name="connsiteY3" fmla="*/ 3501625 h 3755091"/>
              <a:gd name="connsiteX4" fmla="*/ 1744535 w 1998001"/>
              <a:gd name="connsiteY4" fmla="*/ 3755091 h 3755091"/>
              <a:gd name="connsiteX5" fmla="*/ 253466 w 1998001"/>
              <a:gd name="connsiteY5" fmla="*/ 3755091 h 3755091"/>
              <a:gd name="connsiteX6" fmla="*/ 0 w 1998001"/>
              <a:gd name="connsiteY6" fmla="*/ 3501625 h 3755091"/>
              <a:gd name="connsiteX7" fmla="*/ 0 w 1998001"/>
              <a:gd name="connsiteY7" fmla="*/ 253466 h 3755091"/>
              <a:gd name="connsiteX8" fmla="*/ 253466 w 1998001"/>
              <a:gd name="connsiteY8" fmla="*/ 0 h 3755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8001" h="3755091">
                <a:moveTo>
                  <a:pt x="253466" y="0"/>
                </a:moveTo>
                <a:lnTo>
                  <a:pt x="1744535" y="0"/>
                </a:lnTo>
                <a:cubicBezTo>
                  <a:pt x="1884520" y="0"/>
                  <a:pt x="1998001" y="113481"/>
                  <a:pt x="1998001" y="253466"/>
                </a:cubicBezTo>
                <a:lnTo>
                  <a:pt x="1998001" y="3501625"/>
                </a:lnTo>
                <a:cubicBezTo>
                  <a:pt x="1998001" y="3641610"/>
                  <a:pt x="1884520" y="3755091"/>
                  <a:pt x="1744535" y="3755091"/>
                </a:cubicBezTo>
                <a:lnTo>
                  <a:pt x="253466" y="3755091"/>
                </a:lnTo>
                <a:cubicBezTo>
                  <a:pt x="113481" y="3755091"/>
                  <a:pt x="0" y="3641610"/>
                  <a:pt x="0" y="3501625"/>
                </a:cubicBezTo>
                <a:lnTo>
                  <a:pt x="0" y="253466"/>
                </a:lnTo>
                <a:cubicBezTo>
                  <a:pt x="0" y="113481"/>
                  <a:pt x="113481" y="0"/>
                  <a:pt x="2534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A5747C5-ACAC-057F-D1C1-4C18F8ECC1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6653" y="1875545"/>
            <a:ext cx="3208210" cy="1861201"/>
          </a:xfrm>
          <a:custGeom>
            <a:avLst/>
            <a:gdLst>
              <a:gd name="connsiteX0" fmla="*/ 147221 w 3208210"/>
              <a:gd name="connsiteY0" fmla="*/ 0 h 1861201"/>
              <a:gd name="connsiteX1" fmla="*/ 3060989 w 3208210"/>
              <a:gd name="connsiteY1" fmla="*/ 0 h 1861201"/>
              <a:gd name="connsiteX2" fmla="*/ 3208210 w 3208210"/>
              <a:gd name="connsiteY2" fmla="*/ 147221 h 1861201"/>
              <a:gd name="connsiteX3" fmla="*/ 3208210 w 3208210"/>
              <a:gd name="connsiteY3" fmla="*/ 1713980 h 1861201"/>
              <a:gd name="connsiteX4" fmla="*/ 3060989 w 3208210"/>
              <a:gd name="connsiteY4" fmla="*/ 1861201 h 1861201"/>
              <a:gd name="connsiteX5" fmla="*/ 147221 w 3208210"/>
              <a:gd name="connsiteY5" fmla="*/ 1861201 h 1861201"/>
              <a:gd name="connsiteX6" fmla="*/ 0 w 3208210"/>
              <a:gd name="connsiteY6" fmla="*/ 1713980 h 1861201"/>
              <a:gd name="connsiteX7" fmla="*/ 0 w 3208210"/>
              <a:gd name="connsiteY7" fmla="*/ 147221 h 1861201"/>
              <a:gd name="connsiteX8" fmla="*/ 147221 w 3208210"/>
              <a:gd name="connsiteY8" fmla="*/ 0 h 186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8210" h="1861201">
                <a:moveTo>
                  <a:pt x="147221" y="0"/>
                </a:moveTo>
                <a:lnTo>
                  <a:pt x="3060989" y="0"/>
                </a:lnTo>
                <a:cubicBezTo>
                  <a:pt x="3142297" y="0"/>
                  <a:pt x="3208210" y="65913"/>
                  <a:pt x="3208210" y="147221"/>
                </a:cubicBezTo>
                <a:lnTo>
                  <a:pt x="3208210" y="1713980"/>
                </a:lnTo>
                <a:cubicBezTo>
                  <a:pt x="3208210" y="1795288"/>
                  <a:pt x="3142297" y="1861201"/>
                  <a:pt x="3060989" y="1861201"/>
                </a:cubicBezTo>
                <a:lnTo>
                  <a:pt x="147221" y="1861201"/>
                </a:lnTo>
                <a:cubicBezTo>
                  <a:pt x="65913" y="1861201"/>
                  <a:pt x="0" y="1795288"/>
                  <a:pt x="0" y="1713980"/>
                </a:cubicBezTo>
                <a:lnTo>
                  <a:pt x="0" y="147221"/>
                </a:lnTo>
                <a:cubicBezTo>
                  <a:pt x="0" y="65913"/>
                  <a:pt x="65913" y="0"/>
                  <a:pt x="1472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4D1078E-F43F-3E3D-2C21-BD86D90FF1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83332" y="1875545"/>
            <a:ext cx="3208210" cy="1861201"/>
          </a:xfrm>
          <a:custGeom>
            <a:avLst/>
            <a:gdLst>
              <a:gd name="connsiteX0" fmla="*/ 147221 w 3208210"/>
              <a:gd name="connsiteY0" fmla="*/ 0 h 1861201"/>
              <a:gd name="connsiteX1" fmla="*/ 3060989 w 3208210"/>
              <a:gd name="connsiteY1" fmla="*/ 0 h 1861201"/>
              <a:gd name="connsiteX2" fmla="*/ 3208210 w 3208210"/>
              <a:gd name="connsiteY2" fmla="*/ 147221 h 1861201"/>
              <a:gd name="connsiteX3" fmla="*/ 3208210 w 3208210"/>
              <a:gd name="connsiteY3" fmla="*/ 1713980 h 1861201"/>
              <a:gd name="connsiteX4" fmla="*/ 3060989 w 3208210"/>
              <a:gd name="connsiteY4" fmla="*/ 1861201 h 1861201"/>
              <a:gd name="connsiteX5" fmla="*/ 147221 w 3208210"/>
              <a:gd name="connsiteY5" fmla="*/ 1861201 h 1861201"/>
              <a:gd name="connsiteX6" fmla="*/ 0 w 3208210"/>
              <a:gd name="connsiteY6" fmla="*/ 1713980 h 1861201"/>
              <a:gd name="connsiteX7" fmla="*/ 0 w 3208210"/>
              <a:gd name="connsiteY7" fmla="*/ 147221 h 1861201"/>
              <a:gd name="connsiteX8" fmla="*/ 147221 w 3208210"/>
              <a:gd name="connsiteY8" fmla="*/ 0 h 186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8210" h="1861201">
                <a:moveTo>
                  <a:pt x="147221" y="0"/>
                </a:moveTo>
                <a:lnTo>
                  <a:pt x="3060989" y="0"/>
                </a:lnTo>
                <a:cubicBezTo>
                  <a:pt x="3142297" y="0"/>
                  <a:pt x="3208210" y="65913"/>
                  <a:pt x="3208210" y="147221"/>
                </a:cubicBezTo>
                <a:lnTo>
                  <a:pt x="3208210" y="1713980"/>
                </a:lnTo>
                <a:cubicBezTo>
                  <a:pt x="3208210" y="1795288"/>
                  <a:pt x="3142297" y="1861201"/>
                  <a:pt x="3060989" y="1861201"/>
                </a:cubicBezTo>
                <a:lnTo>
                  <a:pt x="147221" y="1861201"/>
                </a:lnTo>
                <a:cubicBezTo>
                  <a:pt x="65913" y="1861201"/>
                  <a:pt x="0" y="1795288"/>
                  <a:pt x="0" y="1713980"/>
                </a:cubicBezTo>
                <a:lnTo>
                  <a:pt x="0" y="147221"/>
                </a:lnTo>
                <a:cubicBezTo>
                  <a:pt x="0" y="65913"/>
                  <a:pt x="65913" y="0"/>
                  <a:pt x="1472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6AC782F-D012-5BBC-7FF8-66F670A242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76655" y="2609063"/>
            <a:ext cx="1998001" cy="3755091"/>
          </a:xfrm>
          <a:custGeom>
            <a:avLst/>
            <a:gdLst>
              <a:gd name="connsiteX0" fmla="*/ 253466 w 1998001"/>
              <a:gd name="connsiteY0" fmla="*/ 0 h 3755091"/>
              <a:gd name="connsiteX1" fmla="*/ 1744535 w 1998001"/>
              <a:gd name="connsiteY1" fmla="*/ 0 h 3755091"/>
              <a:gd name="connsiteX2" fmla="*/ 1998001 w 1998001"/>
              <a:gd name="connsiteY2" fmla="*/ 253466 h 3755091"/>
              <a:gd name="connsiteX3" fmla="*/ 1998001 w 1998001"/>
              <a:gd name="connsiteY3" fmla="*/ 3501625 h 3755091"/>
              <a:gd name="connsiteX4" fmla="*/ 1744535 w 1998001"/>
              <a:gd name="connsiteY4" fmla="*/ 3755091 h 3755091"/>
              <a:gd name="connsiteX5" fmla="*/ 253466 w 1998001"/>
              <a:gd name="connsiteY5" fmla="*/ 3755091 h 3755091"/>
              <a:gd name="connsiteX6" fmla="*/ 0 w 1998001"/>
              <a:gd name="connsiteY6" fmla="*/ 3501625 h 3755091"/>
              <a:gd name="connsiteX7" fmla="*/ 0 w 1998001"/>
              <a:gd name="connsiteY7" fmla="*/ 253466 h 3755091"/>
              <a:gd name="connsiteX8" fmla="*/ 253466 w 1998001"/>
              <a:gd name="connsiteY8" fmla="*/ 0 h 3755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8001" h="3755091">
                <a:moveTo>
                  <a:pt x="253466" y="0"/>
                </a:moveTo>
                <a:lnTo>
                  <a:pt x="1744535" y="0"/>
                </a:lnTo>
                <a:cubicBezTo>
                  <a:pt x="1884520" y="0"/>
                  <a:pt x="1998001" y="113481"/>
                  <a:pt x="1998001" y="253466"/>
                </a:cubicBezTo>
                <a:lnTo>
                  <a:pt x="1998001" y="3501625"/>
                </a:lnTo>
                <a:cubicBezTo>
                  <a:pt x="1998001" y="3641610"/>
                  <a:pt x="1884520" y="3755091"/>
                  <a:pt x="1744535" y="3755091"/>
                </a:cubicBezTo>
                <a:lnTo>
                  <a:pt x="253466" y="3755091"/>
                </a:lnTo>
                <a:cubicBezTo>
                  <a:pt x="113481" y="3755091"/>
                  <a:pt x="0" y="3641610"/>
                  <a:pt x="0" y="3501625"/>
                </a:cubicBezTo>
                <a:lnTo>
                  <a:pt x="0" y="253466"/>
                </a:lnTo>
                <a:cubicBezTo>
                  <a:pt x="0" y="113481"/>
                  <a:pt x="113481" y="0"/>
                  <a:pt x="2534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9319C30-61B7-D113-35E8-26E9EA3ED31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19874" y="2609063"/>
            <a:ext cx="1998001" cy="3755091"/>
          </a:xfrm>
          <a:custGeom>
            <a:avLst/>
            <a:gdLst>
              <a:gd name="connsiteX0" fmla="*/ 253466 w 1998001"/>
              <a:gd name="connsiteY0" fmla="*/ 0 h 3755091"/>
              <a:gd name="connsiteX1" fmla="*/ 1744535 w 1998001"/>
              <a:gd name="connsiteY1" fmla="*/ 0 h 3755091"/>
              <a:gd name="connsiteX2" fmla="*/ 1998001 w 1998001"/>
              <a:gd name="connsiteY2" fmla="*/ 253466 h 3755091"/>
              <a:gd name="connsiteX3" fmla="*/ 1998001 w 1998001"/>
              <a:gd name="connsiteY3" fmla="*/ 3501625 h 3755091"/>
              <a:gd name="connsiteX4" fmla="*/ 1744535 w 1998001"/>
              <a:gd name="connsiteY4" fmla="*/ 3755091 h 3755091"/>
              <a:gd name="connsiteX5" fmla="*/ 253466 w 1998001"/>
              <a:gd name="connsiteY5" fmla="*/ 3755091 h 3755091"/>
              <a:gd name="connsiteX6" fmla="*/ 0 w 1998001"/>
              <a:gd name="connsiteY6" fmla="*/ 3501625 h 3755091"/>
              <a:gd name="connsiteX7" fmla="*/ 0 w 1998001"/>
              <a:gd name="connsiteY7" fmla="*/ 253466 h 3755091"/>
              <a:gd name="connsiteX8" fmla="*/ 253466 w 1998001"/>
              <a:gd name="connsiteY8" fmla="*/ 0 h 3755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8001" h="3755091">
                <a:moveTo>
                  <a:pt x="253466" y="0"/>
                </a:moveTo>
                <a:lnTo>
                  <a:pt x="1744535" y="0"/>
                </a:lnTo>
                <a:cubicBezTo>
                  <a:pt x="1884520" y="0"/>
                  <a:pt x="1998001" y="113481"/>
                  <a:pt x="1998001" y="253466"/>
                </a:cubicBezTo>
                <a:lnTo>
                  <a:pt x="1998001" y="3501625"/>
                </a:lnTo>
                <a:cubicBezTo>
                  <a:pt x="1998001" y="3641610"/>
                  <a:pt x="1884520" y="3755091"/>
                  <a:pt x="1744535" y="3755091"/>
                </a:cubicBezTo>
                <a:lnTo>
                  <a:pt x="253466" y="3755091"/>
                </a:lnTo>
                <a:cubicBezTo>
                  <a:pt x="113481" y="3755091"/>
                  <a:pt x="0" y="3641610"/>
                  <a:pt x="0" y="3501625"/>
                </a:cubicBezTo>
                <a:lnTo>
                  <a:pt x="0" y="253466"/>
                </a:lnTo>
                <a:cubicBezTo>
                  <a:pt x="0" y="113481"/>
                  <a:pt x="113481" y="0"/>
                  <a:pt x="2534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41E3ECF-5801-4F81-10C1-D52ECFD2C15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363092" y="2609063"/>
            <a:ext cx="1998001" cy="3755091"/>
          </a:xfrm>
          <a:custGeom>
            <a:avLst/>
            <a:gdLst>
              <a:gd name="connsiteX0" fmla="*/ 253466 w 1998001"/>
              <a:gd name="connsiteY0" fmla="*/ 0 h 3755091"/>
              <a:gd name="connsiteX1" fmla="*/ 1744535 w 1998001"/>
              <a:gd name="connsiteY1" fmla="*/ 0 h 3755091"/>
              <a:gd name="connsiteX2" fmla="*/ 1998001 w 1998001"/>
              <a:gd name="connsiteY2" fmla="*/ 253466 h 3755091"/>
              <a:gd name="connsiteX3" fmla="*/ 1998001 w 1998001"/>
              <a:gd name="connsiteY3" fmla="*/ 3501625 h 3755091"/>
              <a:gd name="connsiteX4" fmla="*/ 1744535 w 1998001"/>
              <a:gd name="connsiteY4" fmla="*/ 3755091 h 3755091"/>
              <a:gd name="connsiteX5" fmla="*/ 253466 w 1998001"/>
              <a:gd name="connsiteY5" fmla="*/ 3755091 h 3755091"/>
              <a:gd name="connsiteX6" fmla="*/ 0 w 1998001"/>
              <a:gd name="connsiteY6" fmla="*/ 3501625 h 3755091"/>
              <a:gd name="connsiteX7" fmla="*/ 0 w 1998001"/>
              <a:gd name="connsiteY7" fmla="*/ 253466 h 3755091"/>
              <a:gd name="connsiteX8" fmla="*/ 253466 w 1998001"/>
              <a:gd name="connsiteY8" fmla="*/ 0 h 3755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8001" h="3755091">
                <a:moveTo>
                  <a:pt x="253466" y="0"/>
                </a:moveTo>
                <a:lnTo>
                  <a:pt x="1744535" y="0"/>
                </a:lnTo>
                <a:cubicBezTo>
                  <a:pt x="1884520" y="0"/>
                  <a:pt x="1998001" y="113481"/>
                  <a:pt x="1998001" y="253466"/>
                </a:cubicBezTo>
                <a:lnTo>
                  <a:pt x="1998001" y="3501625"/>
                </a:lnTo>
                <a:cubicBezTo>
                  <a:pt x="1998001" y="3641610"/>
                  <a:pt x="1884520" y="3755091"/>
                  <a:pt x="1744535" y="3755091"/>
                </a:cubicBezTo>
                <a:lnTo>
                  <a:pt x="253466" y="3755091"/>
                </a:lnTo>
                <a:cubicBezTo>
                  <a:pt x="113481" y="3755091"/>
                  <a:pt x="0" y="3641610"/>
                  <a:pt x="0" y="3501625"/>
                </a:cubicBezTo>
                <a:lnTo>
                  <a:pt x="0" y="253466"/>
                </a:lnTo>
                <a:cubicBezTo>
                  <a:pt x="0" y="113481"/>
                  <a:pt x="113481" y="0"/>
                  <a:pt x="2534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F4BD617-60AA-469D-527A-F33E74506B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06311" y="2609063"/>
            <a:ext cx="1998001" cy="3755091"/>
          </a:xfrm>
          <a:custGeom>
            <a:avLst/>
            <a:gdLst>
              <a:gd name="connsiteX0" fmla="*/ 253466 w 1998001"/>
              <a:gd name="connsiteY0" fmla="*/ 0 h 3755091"/>
              <a:gd name="connsiteX1" fmla="*/ 1744535 w 1998001"/>
              <a:gd name="connsiteY1" fmla="*/ 0 h 3755091"/>
              <a:gd name="connsiteX2" fmla="*/ 1998001 w 1998001"/>
              <a:gd name="connsiteY2" fmla="*/ 253466 h 3755091"/>
              <a:gd name="connsiteX3" fmla="*/ 1998001 w 1998001"/>
              <a:gd name="connsiteY3" fmla="*/ 3501625 h 3755091"/>
              <a:gd name="connsiteX4" fmla="*/ 1744535 w 1998001"/>
              <a:gd name="connsiteY4" fmla="*/ 3755091 h 3755091"/>
              <a:gd name="connsiteX5" fmla="*/ 253466 w 1998001"/>
              <a:gd name="connsiteY5" fmla="*/ 3755091 h 3755091"/>
              <a:gd name="connsiteX6" fmla="*/ 0 w 1998001"/>
              <a:gd name="connsiteY6" fmla="*/ 3501625 h 3755091"/>
              <a:gd name="connsiteX7" fmla="*/ 0 w 1998001"/>
              <a:gd name="connsiteY7" fmla="*/ 253466 h 3755091"/>
              <a:gd name="connsiteX8" fmla="*/ 253466 w 1998001"/>
              <a:gd name="connsiteY8" fmla="*/ 0 h 3755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98001" h="3755091">
                <a:moveTo>
                  <a:pt x="253466" y="0"/>
                </a:moveTo>
                <a:lnTo>
                  <a:pt x="1744535" y="0"/>
                </a:lnTo>
                <a:cubicBezTo>
                  <a:pt x="1884520" y="0"/>
                  <a:pt x="1998001" y="113481"/>
                  <a:pt x="1998001" y="253466"/>
                </a:cubicBezTo>
                <a:lnTo>
                  <a:pt x="1998001" y="3501625"/>
                </a:lnTo>
                <a:cubicBezTo>
                  <a:pt x="1998001" y="3641610"/>
                  <a:pt x="1884520" y="3755091"/>
                  <a:pt x="1744535" y="3755091"/>
                </a:cubicBezTo>
                <a:lnTo>
                  <a:pt x="253466" y="3755091"/>
                </a:lnTo>
                <a:cubicBezTo>
                  <a:pt x="113481" y="3755091"/>
                  <a:pt x="0" y="3641610"/>
                  <a:pt x="0" y="3501625"/>
                </a:cubicBezTo>
                <a:lnTo>
                  <a:pt x="0" y="253466"/>
                </a:lnTo>
                <a:cubicBezTo>
                  <a:pt x="0" y="113481"/>
                  <a:pt x="113481" y="0"/>
                  <a:pt x="2534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F1553DF-8050-3B64-5FE1-47A81FF0EA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72667" y="2503890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BBF81F6-5E97-6D0C-E57C-477959CB163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72667" y="3692467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14FCDCBD-8ABC-FE09-4FEE-4B53CE2E0EC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72667" y="4881045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E563746-964F-209F-F90D-46BA60A7899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72667" y="6062155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46E6C09F-5E1B-F642-B5FC-FC494BFC89E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735137" y="3692467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F1D023D-9142-1D83-955A-BBDF602C2FE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35137" y="4881045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CAB92430-ADB5-A8A9-C822-00A8C0C9CA2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35137" y="6062155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D3D9A92C-CFA2-2F07-65C9-4E29BCFA591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35137" y="2503890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7ACED3C-46ED-7A7B-C43D-451CFBDFED0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72667" y="2467399"/>
            <a:ext cx="2219905" cy="1287849"/>
          </a:xfrm>
          <a:custGeom>
            <a:avLst/>
            <a:gdLst>
              <a:gd name="connsiteX0" fmla="*/ 101869 w 2219905"/>
              <a:gd name="connsiteY0" fmla="*/ 0 h 1287849"/>
              <a:gd name="connsiteX1" fmla="*/ 2118036 w 2219905"/>
              <a:gd name="connsiteY1" fmla="*/ 0 h 1287849"/>
              <a:gd name="connsiteX2" fmla="*/ 2219905 w 2219905"/>
              <a:gd name="connsiteY2" fmla="*/ 101869 h 1287849"/>
              <a:gd name="connsiteX3" fmla="*/ 2219905 w 2219905"/>
              <a:gd name="connsiteY3" fmla="*/ 1185980 h 1287849"/>
              <a:gd name="connsiteX4" fmla="*/ 2118036 w 2219905"/>
              <a:gd name="connsiteY4" fmla="*/ 1287849 h 1287849"/>
              <a:gd name="connsiteX5" fmla="*/ 101869 w 2219905"/>
              <a:gd name="connsiteY5" fmla="*/ 1287849 h 1287849"/>
              <a:gd name="connsiteX6" fmla="*/ 0 w 2219905"/>
              <a:gd name="connsiteY6" fmla="*/ 1185980 h 1287849"/>
              <a:gd name="connsiteX7" fmla="*/ 0 w 2219905"/>
              <a:gd name="connsiteY7" fmla="*/ 101869 h 1287849"/>
              <a:gd name="connsiteX8" fmla="*/ 101869 w 2219905"/>
              <a:gd name="connsiteY8" fmla="*/ 0 h 1287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19905" h="1287849">
                <a:moveTo>
                  <a:pt x="101869" y="0"/>
                </a:moveTo>
                <a:lnTo>
                  <a:pt x="2118036" y="0"/>
                </a:lnTo>
                <a:cubicBezTo>
                  <a:pt x="2174297" y="0"/>
                  <a:pt x="2219905" y="45608"/>
                  <a:pt x="2219905" y="101869"/>
                </a:cubicBezTo>
                <a:lnTo>
                  <a:pt x="2219905" y="1185980"/>
                </a:lnTo>
                <a:cubicBezTo>
                  <a:pt x="2219905" y="1242241"/>
                  <a:pt x="2174297" y="1287849"/>
                  <a:pt x="2118036" y="1287849"/>
                </a:cubicBezTo>
                <a:lnTo>
                  <a:pt x="101869" y="1287849"/>
                </a:lnTo>
                <a:cubicBezTo>
                  <a:pt x="45608" y="1287849"/>
                  <a:pt x="0" y="1242241"/>
                  <a:pt x="0" y="1185980"/>
                </a:cubicBezTo>
                <a:lnTo>
                  <a:pt x="0" y="101869"/>
                </a:lnTo>
                <a:cubicBezTo>
                  <a:pt x="0" y="45608"/>
                  <a:pt x="45608" y="0"/>
                  <a:pt x="1018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9D4DEA3-7326-B249-9024-76A011C4876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72667" y="3939818"/>
            <a:ext cx="2219905" cy="1287849"/>
          </a:xfrm>
          <a:custGeom>
            <a:avLst/>
            <a:gdLst>
              <a:gd name="connsiteX0" fmla="*/ 101869 w 2219905"/>
              <a:gd name="connsiteY0" fmla="*/ 0 h 1287849"/>
              <a:gd name="connsiteX1" fmla="*/ 2118036 w 2219905"/>
              <a:gd name="connsiteY1" fmla="*/ 0 h 1287849"/>
              <a:gd name="connsiteX2" fmla="*/ 2219905 w 2219905"/>
              <a:gd name="connsiteY2" fmla="*/ 101869 h 1287849"/>
              <a:gd name="connsiteX3" fmla="*/ 2219905 w 2219905"/>
              <a:gd name="connsiteY3" fmla="*/ 1185980 h 1287849"/>
              <a:gd name="connsiteX4" fmla="*/ 2118036 w 2219905"/>
              <a:gd name="connsiteY4" fmla="*/ 1287849 h 1287849"/>
              <a:gd name="connsiteX5" fmla="*/ 101869 w 2219905"/>
              <a:gd name="connsiteY5" fmla="*/ 1287849 h 1287849"/>
              <a:gd name="connsiteX6" fmla="*/ 0 w 2219905"/>
              <a:gd name="connsiteY6" fmla="*/ 1185980 h 1287849"/>
              <a:gd name="connsiteX7" fmla="*/ 0 w 2219905"/>
              <a:gd name="connsiteY7" fmla="*/ 101869 h 1287849"/>
              <a:gd name="connsiteX8" fmla="*/ 101869 w 2219905"/>
              <a:gd name="connsiteY8" fmla="*/ 0 h 1287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19905" h="1287849">
                <a:moveTo>
                  <a:pt x="101869" y="0"/>
                </a:moveTo>
                <a:lnTo>
                  <a:pt x="2118036" y="0"/>
                </a:lnTo>
                <a:cubicBezTo>
                  <a:pt x="2174297" y="0"/>
                  <a:pt x="2219905" y="45608"/>
                  <a:pt x="2219905" y="101869"/>
                </a:cubicBezTo>
                <a:lnTo>
                  <a:pt x="2219905" y="1185980"/>
                </a:lnTo>
                <a:cubicBezTo>
                  <a:pt x="2219905" y="1242241"/>
                  <a:pt x="2174297" y="1287849"/>
                  <a:pt x="2118036" y="1287849"/>
                </a:cubicBezTo>
                <a:lnTo>
                  <a:pt x="101869" y="1287849"/>
                </a:lnTo>
                <a:cubicBezTo>
                  <a:pt x="45608" y="1287849"/>
                  <a:pt x="0" y="1242241"/>
                  <a:pt x="0" y="1185980"/>
                </a:cubicBezTo>
                <a:lnTo>
                  <a:pt x="0" y="101869"/>
                </a:lnTo>
                <a:cubicBezTo>
                  <a:pt x="0" y="45608"/>
                  <a:pt x="45608" y="0"/>
                  <a:pt x="1018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8EE98F5-56DC-CAC5-6899-F6B430FEF0B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72667" y="5412237"/>
            <a:ext cx="2219905" cy="1287849"/>
          </a:xfrm>
          <a:custGeom>
            <a:avLst/>
            <a:gdLst>
              <a:gd name="connsiteX0" fmla="*/ 101869 w 2219905"/>
              <a:gd name="connsiteY0" fmla="*/ 0 h 1287849"/>
              <a:gd name="connsiteX1" fmla="*/ 2118036 w 2219905"/>
              <a:gd name="connsiteY1" fmla="*/ 0 h 1287849"/>
              <a:gd name="connsiteX2" fmla="*/ 2219905 w 2219905"/>
              <a:gd name="connsiteY2" fmla="*/ 101869 h 1287849"/>
              <a:gd name="connsiteX3" fmla="*/ 2219905 w 2219905"/>
              <a:gd name="connsiteY3" fmla="*/ 1185980 h 1287849"/>
              <a:gd name="connsiteX4" fmla="*/ 2118036 w 2219905"/>
              <a:gd name="connsiteY4" fmla="*/ 1287849 h 1287849"/>
              <a:gd name="connsiteX5" fmla="*/ 101869 w 2219905"/>
              <a:gd name="connsiteY5" fmla="*/ 1287849 h 1287849"/>
              <a:gd name="connsiteX6" fmla="*/ 0 w 2219905"/>
              <a:gd name="connsiteY6" fmla="*/ 1185980 h 1287849"/>
              <a:gd name="connsiteX7" fmla="*/ 0 w 2219905"/>
              <a:gd name="connsiteY7" fmla="*/ 101869 h 1287849"/>
              <a:gd name="connsiteX8" fmla="*/ 101869 w 2219905"/>
              <a:gd name="connsiteY8" fmla="*/ 0 h 12878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19905" h="1287849">
                <a:moveTo>
                  <a:pt x="101869" y="0"/>
                </a:moveTo>
                <a:lnTo>
                  <a:pt x="2118036" y="0"/>
                </a:lnTo>
                <a:cubicBezTo>
                  <a:pt x="2174297" y="0"/>
                  <a:pt x="2219905" y="45608"/>
                  <a:pt x="2219905" y="101869"/>
                </a:cubicBezTo>
                <a:lnTo>
                  <a:pt x="2219905" y="1185980"/>
                </a:lnTo>
                <a:cubicBezTo>
                  <a:pt x="2219905" y="1242241"/>
                  <a:pt x="2174297" y="1287849"/>
                  <a:pt x="2118036" y="1287849"/>
                </a:cubicBezTo>
                <a:lnTo>
                  <a:pt x="101869" y="1287849"/>
                </a:lnTo>
                <a:cubicBezTo>
                  <a:pt x="45608" y="1287849"/>
                  <a:pt x="0" y="1242241"/>
                  <a:pt x="0" y="1185980"/>
                </a:cubicBezTo>
                <a:lnTo>
                  <a:pt x="0" y="101869"/>
                </a:lnTo>
                <a:cubicBezTo>
                  <a:pt x="0" y="45608"/>
                  <a:pt x="45608" y="0"/>
                  <a:pt x="10186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D3483BB-DB4F-FAA2-F59C-DEA9D8D13A9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72667" y="2503891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6A0AE93-417D-1338-4D37-82277CED2F9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72667" y="3644476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9F411C2-566C-25A6-9EB3-DA3F6252D9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72667" y="4785061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9D3A72B-91AB-6282-7F53-23B5F6752E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72667" y="5925646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806896B-D0F9-265F-D8E1-7F2448D5D99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11781" y="2118780"/>
            <a:ext cx="2427358" cy="1426516"/>
          </a:xfrm>
          <a:custGeom>
            <a:avLst/>
            <a:gdLst>
              <a:gd name="connsiteX0" fmla="*/ 133251 w 2427358"/>
              <a:gd name="connsiteY0" fmla="*/ 0 h 1426516"/>
              <a:gd name="connsiteX1" fmla="*/ 2294107 w 2427358"/>
              <a:gd name="connsiteY1" fmla="*/ 0 h 1426516"/>
              <a:gd name="connsiteX2" fmla="*/ 2427358 w 2427358"/>
              <a:gd name="connsiteY2" fmla="*/ 133251 h 1426516"/>
              <a:gd name="connsiteX3" fmla="*/ 2427358 w 2427358"/>
              <a:gd name="connsiteY3" fmla="*/ 1293265 h 1426516"/>
              <a:gd name="connsiteX4" fmla="*/ 2294107 w 2427358"/>
              <a:gd name="connsiteY4" fmla="*/ 1426516 h 1426516"/>
              <a:gd name="connsiteX5" fmla="*/ 133251 w 2427358"/>
              <a:gd name="connsiteY5" fmla="*/ 1426516 h 1426516"/>
              <a:gd name="connsiteX6" fmla="*/ 0 w 2427358"/>
              <a:gd name="connsiteY6" fmla="*/ 1293265 h 1426516"/>
              <a:gd name="connsiteX7" fmla="*/ 0 w 2427358"/>
              <a:gd name="connsiteY7" fmla="*/ 133251 h 1426516"/>
              <a:gd name="connsiteX8" fmla="*/ 133251 w 2427358"/>
              <a:gd name="connsiteY8" fmla="*/ 0 h 142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7358" h="1426516">
                <a:moveTo>
                  <a:pt x="133251" y="0"/>
                </a:moveTo>
                <a:lnTo>
                  <a:pt x="2294107" y="0"/>
                </a:lnTo>
                <a:cubicBezTo>
                  <a:pt x="2367699" y="0"/>
                  <a:pt x="2427358" y="59659"/>
                  <a:pt x="2427358" y="133251"/>
                </a:cubicBezTo>
                <a:lnTo>
                  <a:pt x="2427358" y="1293265"/>
                </a:lnTo>
                <a:cubicBezTo>
                  <a:pt x="2427358" y="1366857"/>
                  <a:pt x="2367699" y="1426516"/>
                  <a:pt x="2294107" y="1426516"/>
                </a:cubicBezTo>
                <a:lnTo>
                  <a:pt x="133251" y="1426516"/>
                </a:lnTo>
                <a:cubicBezTo>
                  <a:pt x="59659" y="1426516"/>
                  <a:pt x="0" y="1366857"/>
                  <a:pt x="0" y="1293265"/>
                </a:cubicBezTo>
                <a:lnTo>
                  <a:pt x="0" y="133251"/>
                </a:lnTo>
                <a:cubicBezTo>
                  <a:pt x="0" y="59659"/>
                  <a:pt x="59659" y="0"/>
                  <a:pt x="1332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F9B576F-E300-D2D7-1FDA-D95012B7D70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36555" y="2118780"/>
            <a:ext cx="2427358" cy="1426516"/>
          </a:xfrm>
          <a:custGeom>
            <a:avLst/>
            <a:gdLst>
              <a:gd name="connsiteX0" fmla="*/ 133251 w 2427358"/>
              <a:gd name="connsiteY0" fmla="*/ 0 h 1426516"/>
              <a:gd name="connsiteX1" fmla="*/ 2294107 w 2427358"/>
              <a:gd name="connsiteY1" fmla="*/ 0 h 1426516"/>
              <a:gd name="connsiteX2" fmla="*/ 2427358 w 2427358"/>
              <a:gd name="connsiteY2" fmla="*/ 133251 h 1426516"/>
              <a:gd name="connsiteX3" fmla="*/ 2427358 w 2427358"/>
              <a:gd name="connsiteY3" fmla="*/ 1293265 h 1426516"/>
              <a:gd name="connsiteX4" fmla="*/ 2294107 w 2427358"/>
              <a:gd name="connsiteY4" fmla="*/ 1426516 h 1426516"/>
              <a:gd name="connsiteX5" fmla="*/ 133251 w 2427358"/>
              <a:gd name="connsiteY5" fmla="*/ 1426516 h 1426516"/>
              <a:gd name="connsiteX6" fmla="*/ 0 w 2427358"/>
              <a:gd name="connsiteY6" fmla="*/ 1293265 h 1426516"/>
              <a:gd name="connsiteX7" fmla="*/ 0 w 2427358"/>
              <a:gd name="connsiteY7" fmla="*/ 133251 h 1426516"/>
              <a:gd name="connsiteX8" fmla="*/ 133251 w 2427358"/>
              <a:gd name="connsiteY8" fmla="*/ 0 h 142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7358" h="1426516">
                <a:moveTo>
                  <a:pt x="133251" y="0"/>
                </a:moveTo>
                <a:lnTo>
                  <a:pt x="2294107" y="0"/>
                </a:lnTo>
                <a:cubicBezTo>
                  <a:pt x="2367699" y="0"/>
                  <a:pt x="2427358" y="59659"/>
                  <a:pt x="2427358" y="133251"/>
                </a:cubicBezTo>
                <a:lnTo>
                  <a:pt x="2427358" y="1293265"/>
                </a:lnTo>
                <a:cubicBezTo>
                  <a:pt x="2427358" y="1366857"/>
                  <a:pt x="2367699" y="1426516"/>
                  <a:pt x="2294107" y="1426516"/>
                </a:cubicBezTo>
                <a:lnTo>
                  <a:pt x="133251" y="1426516"/>
                </a:lnTo>
                <a:cubicBezTo>
                  <a:pt x="59659" y="1426516"/>
                  <a:pt x="0" y="1366857"/>
                  <a:pt x="0" y="1293265"/>
                </a:cubicBezTo>
                <a:lnTo>
                  <a:pt x="0" y="133251"/>
                </a:lnTo>
                <a:cubicBezTo>
                  <a:pt x="0" y="59659"/>
                  <a:pt x="59659" y="0"/>
                  <a:pt x="1332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144B118-3B74-E4DA-2B46-81218CFC8D0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961328" y="2118780"/>
            <a:ext cx="2427358" cy="1426516"/>
          </a:xfrm>
          <a:custGeom>
            <a:avLst/>
            <a:gdLst>
              <a:gd name="connsiteX0" fmla="*/ 133251 w 2427358"/>
              <a:gd name="connsiteY0" fmla="*/ 0 h 1426516"/>
              <a:gd name="connsiteX1" fmla="*/ 2294107 w 2427358"/>
              <a:gd name="connsiteY1" fmla="*/ 0 h 1426516"/>
              <a:gd name="connsiteX2" fmla="*/ 2427358 w 2427358"/>
              <a:gd name="connsiteY2" fmla="*/ 133251 h 1426516"/>
              <a:gd name="connsiteX3" fmla="*/ 2427358 w 2427358"/>
              <a:gd name="connsiteY3" fmla="*/ 1293265 h 1426516"/>
              <a:gd name="connsiteX4" fmla="*/ 2294107 w 2427358"/>
              <a:gd name="connsiteY4" fmla="*/ 1426516 h 1426516"/>
              <a:gd name="connsiteX5" fmla="*/ 133251 w 2427358"/>
              <a:gd name="connsiteY5" fmla="*/ 1426516 h 1426516"/>
              <a:gd name="connsiteX6" fmla="*/ 0 w 2427358"/>
              <a:gd name="connsiteY6" fmla="*/ 1293265 h 1426516"/>
              <a:gd name="connsiteX7" fmla="*/ 0 w 2427358"/>
              <a:gd name="connsiteY7" fmla="*/ 133251 h 1426516"/>
              <a:gd name="connsiteX8" fmla="*/ 133251 w 2427358"/>
              <a:gd name="connsiteY8" fmla="*/ 0 h 142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27358" h="1426516">
                <a:moveTo>
                  <a:pt x="133251" y="0"/>
                </a:moveTo>
                <a:lnTo>
                  <a:pt x="2294107" y="0"/>
                </a:lnTo>
                <a:cubicBezTo>
                  <a:pt x="2367699" y="0"/>
                  <a:pt x="2427358" y="59659"/>
                  <a:pt x="2427358" y="133251"/>
                </a:cubicBezTo>
                <a:lnTo>
                  <a:pt x="2427358" y="1293265"/>
                </a:lnTo>
                <a:cubicBezTo>
                  <a:pt x="2427358" y="1366857"/>
                  <a:pt x="2367699" y="1426516"/>
                  <a:pt x="2294107" y="1426516"/>
                </a:cubicBezTo>
                <a:lnTo>
                  <a:pt x="133251" y="1426516"/>
                </a:lnTo>
                <a:cubicBezTo>
                  <a:pt x="59659" y="1426516"/>
                  <a:pt x="0" y="1366857"/>
                  <a:pt x="0" y="1293265"/>
                </a:cubicBezTo>
                <a:lnTo>
                  <a:pt x="0" y="133251"/>
                </a:lnTo>
                <a:cubicBezTo>
                  <a:pt x="0" y="59659"/>
                  <a:pt x="59659" y="0"/>
                  <a:pt x="1332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EC781C8-2957-2722-3FB2-6C45CEC68BC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27847" y="1706607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7BFBDA1-843B-D71A-B4A2-91A17508B7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27847" y="2766932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29A31DFF-B087-253F-438A-ECADB72ACEE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27847" y="3827257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CCADB559-12CE-F958-10D1-3D52565EF5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27847" y="4887582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35914F1-8471-4922-738D-101E46721B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27847" y="5947909"/>
            <a:ext cx="1647747" cy="955919"/>
          </a:xfrm>
          <a:custGeom>
            <a:avLst/>
            <a:gdLst>
              <a:gd name="connsiteX0" fmla="*/ 75613 w 1647747"/>
              <a:gd name="connsiteY0" fmla="*/ 0 h 955919"/>
              <a:gd name="connsiteX1" fmla="*/ 1572134 w 1647747"/>
              <a:gd name="connsiteY1" fmla="*/ 0 h 955919"/>
              <a:gd name="connsiteX2" fmla="*/ 1647747 w 1647747"/>
              <a:gd name="connsiteY2" fmla="*/ 75613 h 955919"/>
              <a:gd name="connsiteX3" fmla="*/ 1647747 w 1647747"/>
              <a:gd name="connsiteY3" fmla="*/ 880306 h 955919"/>
              <a:gd name="connsiteX4" fmla="*/ 1572134 w 1647747"/>
              <a:gd name="connsiteY4" fmla="*/ 955919 h 955919"/>
              <a:gd name="connsiteX5" fmla="*/ 75613 w 1647747"/>
              <a:gd name="connsiteY5" fmla="*/ 955919 h 955919"/>
              <a:gd name="connsiteX6" fmla="*/ 0 w 1647747"/>
              <a:gd name="connsiteY6" fmla="*/ 880306 h 955919"/>
              <a:gd name="connsiteX7" fmla="*/ 0 w 1647747"/>
              <a:gd name="connsiteY7" fmla="*/ 75613 h 955919"/>
              <a:gd name="connsiteX8" fmla="*/ 75613 w 1647747"/>
              <a:gd name="connsiteY8" fmla="*/ 0 h 955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47747" h="955919">
                <a:moveTo>
                  <a:pt x="75613" y="0"/>
                </a:moveTo>
                <a:lnTo>
                  <a:pt x="1572134" y="0"/>
                </a:lnTo>
                <a:cubicBezTo>
                  <a:pt x="1613894" y="0"/>
                  <a:pt x="1647747" y="33853"/>
                  <a:pt x="1647747" y="75613"/>
                </a:cubicBezTo>
                <a:lnTo>
                  <a:pt x="1647747" y="880306"/>
                </a:lnTo>
                <a:cubicBezTo>
                  <a:pt x="1647747" y="922066"/>
                  <a:pt x="1613894" y="955919"/>
                  <a:pt x="1572134" y="955919"/>
                </a:cubicBezTo>
                <a:lnTo>
                  <a:pt x="75613" y="955919"/>
                </a:lnTo>
                <a:cubicBezTo>
                  <a:pt x="33853" y="955919"/>
                  <a:pt x="0" y="922066"/>
                  <a:pt x="0" y="880306"/>
                </a:cubicBezTo>
                <a:lnTo>
                  <a:pt x="0" y="75613"/>
                </a:lnTo>
                <a:cubicBezTo>
                  <a:pt x="0" y="33853"/>
                  <a:pt x="33853" y="0"/>
                  <a:pt x="756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9817398-20EB-8447-CA06-3D70445844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030" y="1056444"/>
            <a:ext cx="7594320" cy="4376690"/>
          </a:xfrm>
          <a:custGeom>
            <a:avLst/>
            <a:gdLst>
              <a:gd name="connsiteX0" fmla="*/ 0 w 7594320"/>
              <a:gd name="connsiteY0" fmla="*/ 0 h 4376690"/>
              <a:gd name="connsiteX1" fmla="*/ 7594320 w 7594320"/>
              <a:gd name="connsiteY1" fmla="*/ 0 h 4376690"/>
              <a:gd name="connsiteX2" fmla="*/ 7594320 w 7594320"/>
              <a:gd name="connsiteY2" fmla="*/ 4376690 h 4376690"/>
              <a:gd name="connsiteX3" fmla="*/ 0 w 7594320"/>
              <a:gd name="connsiteY3" fmla="*/ 4376690 h 437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94320" h="4376690">
                <a:moveTo>
                  <a:pt x="0" y="0"/>
                </a:moveTo>
                <a:lnTo>
                  <a:pt x="7594320" y="0"/>
                </a:lnTo>
                <a:lnTo>
                  <a:pt x="7594320" y="4376690"/>
                </a:lnTo>
                <a:lnTo>
                  <a:pt x="0" y="43766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559B6485-CABE-6BC9-EE5F-39B895238D8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106150" y="486763"/>
            <a:ext cx="390526" cy="390526"/>
          </a:xfrm>
          <a:custGeom>
            <a:avLst/>
            <a:gdLst>
              <a:gd name="connsiteX0" fmla="*/ 195263 w 390526"/>
              <a:gd name="connsiteY0" fmla="*/ 0 h 390526"/>
              <a:gd name="connsiteX1" fmla="*/ 390526 w 390526"/>
              <a:gd name="connsiteY1" fmla="*/ 195263 h 390526"/>
              <a:gd name="connsiteX2" fmla="*/ 195263 w 390526"/>
              <a:gd name="connsiteY2" fmla="*/ 390526 h 390526"/>
              <a:gd name="connsiteX3" fmla="*/ 0 w 390526"/>
              <a:gd name="connsiteY3" fmla="*/ 195263 h 390526"/>
              <a:gd name="connsiteX4" fmla="*/ 195263 w 390526"/>
              <a:gd name="connsiteY4" fmla="*/ 0 h 390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0526" h="390526">
                <a:moveTo>
                  <a:pt x="195263" y="0"/>
                </a:moveTo>
                <a:cubicBezTo>
                  <a:pt x="303104" y="0"/>
                  <a:pt x="390526" y="87422"/>
                  <a:pt x="390526" y="195263"/>
                </a:cubicBezTo>
                <a:cubicBezTo>
                  <a:pt x="390526" y="303104"/>
                  <a:pt x="303104" y="390526"/>
                  <a:pt x="195263" y="390526"/>
                </a:cubicBezTo>
                <a:cubicBezTo>
                  <a:pt x="87422" y="390526"/>
                  <a:pt x="0" y="303104"/>
                  <a:pt x="0" y="195263"/>
                </a:cubicBezTo>
                <a:cubicBezTo>
                  <a:pt x="0" y="87422"/>
                  <a:pt x="87422" y="0"/>
                  <a:pt x="19526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1372A02-5671-E346-EC18-9707B468D1C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49421" y="1438041"/>
            <a:ext cx="2413317" cy="2846033"/>
          </a:xfrm>
          <a:custGeom>
            <a:avLst/>
            <a:gdLst>
              <a:gd name="connsiteX0" fmla="*/ 82560 w 2413317"/>
              <a:gd name="connsiteY0" fmla="*/ 0 h 2846033"/>
              <a:gd name="connsiteX1" fmla="*/ 2330757 w 2413317"/>
              <a:gd name="connsiteY1" fmla="*/ 0 h 2846033"/>
              <a:gd name="connsiteX2" fmla="*/ 2413317 w 2413317"/>
              <a:gd name="connsiteY2" fmla="*/ 82560 h 2846033"/>
              <a:gd name="connsiteX3" fmla="*/ 2413317 w 2413317"/>
              <a:gd name="connsiteY3" fmla="*/ 2763473 h 2846033"/>
              <a:gd name="connsiteX4" fmla="*/ 2330757 w 2413317"/>
              <a:gd name="connsiteY4" fmla="*/ 2846033 h 2846033"/>
              <a:gd name="connsiteX5" fmla="*/ 82560 w 2413317"/>
              <a:gd name="connsiteY5" fmla="*/ 2846033 h 2846033"/>
              <a:gd name="connsiteX6" fmla="*/ 0 w 2413317"/>
              <a:gd name="connsiteY6" fmla="*/ 2763473 h 2846033"/>
              <a:gd name="connsiteX7" fmla="*/ 0 w 2413317"/>
              <a:gd name="connsiteY7" fmla="*/ 82560 h 2846033"/>
              <a:gd name="connsiteX8" fmla="*/ 82560 w 2413317"/>
              <a:gd name="connsiteY8" fmla="*/ 0 h 2846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13317" h="2846033">
                <a:moveTo>
                  <a:pt x="82560" y="0"/>
                </a:moveTo>
                <a:lnTo>
                  <a:pt x="2330757" y="0"/>
                </a:lnTo>
                <a:cubicBezTo>
                  <a:pt x="2376354" y="0"/>
                  <a:pt x="2413317" y="36963"/>
                  <a:pt x="2413317" y="82560"/>
                </a:cubicBezTo>
                <a:lnTo>
                  <a:pt x="2413317" y="2763473"/>
                </a:lnTo>
                <a:cubicBezTo>
                  <a:pt x="2413317" y="2809070"/>
                  <a:pt x="2376354" y="2846033"/>
                  <a:pt x="2330757" y="2846033"/>
                </a:cubicBezTo>
                <a:lnTo>
                  <a:pt x="82560" y="2846033"/>
                </a:lnTo>
                <a:cubicBezTo>
                  <a:pt x="36963" y="2846033"/>
                  <a:pt x="0" y="2809070"/>
                  <a:pt x="0" y="2763473"/>
                </a:cubicBezTo>
                <a:lnTo>
                  <a:pt x="0" y="82560"/>
                </a:lnTo>
                <a:cubicBezTo>
                  <a:pt x="0" y="36963"/>
                  <a:pt x="36963" y="0"/>
                  <a:pt x="8256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3412E9D-A461-23E0-9A3C-79B74A0A0ED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33029" y="1438041"/>
            <a:ext cx="2413317" cy="2846033"/>
          </a:xfrm>
          <a:custGeom>
            <a:avLst/>
            <a:gdLst>
              <a:gd name="connsiteX0" fmla="*/ 63494 w 2413317"/>
              <a:gd name="connsiteY0" fmla="*/ 0 h 2846033"/>
              <a:gd name="connsiteX1" fmla="*/ 2349823 w 2413317"/>
              <a:gd name="connsiteY1" fmla="*/ 0 h 2846033"/>
              <a:gd name="connsiteX2" fmla="*/ 2413317 w 2413317"/>
              <a:gd name="connsiteY2" fmla="*/ 63494 h 2846033"/>
              <a:gd name="connsiteX3" fmla="*/ 2413317 w 2413317"/>
              <a:gd name="connsiteY3" fmla="*/ 2782539 h 2846033"/>
              <a:gd name="connsiteX4" fmla="*/ 2349823 w 2413317"/>
              <a:gd name="connsiteY4" fmla="*/ 2846033 h 2846033"/>
              <a:gd name="connsiteX5" fmla="*/ 63494 w 2413317"/>
              <a:gd name="connsiteY5" fmla="*/ 2846033 h 2846033"/>
              <a:gd name="connsiteX6" fmla="*/ 0 w 2413317"/>
              <a:gd name="connsiteY6" fmla="*/ 2782539 h 2846033"/>
              <a:gd name="connsiteX7" fmla="*/ 0 w 2413317"/>
              <a:gd name="connsiteY7" fmla="*/ 63494 h 2846033"/>
              <a:gd name="connsiteX8" fmla="*/ 63494 w 2413317"/>
              <a:gd name="connsiteY8" fmla="*/ 0 h 2846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13317" h="2846033">
                <a:moveTo>
                  <a:pt x="63494" y="0"/>
                </a:moveTo>
                <a:lnTo>
                  <a:pt x="2349823" y="0"/>
                </a:lnTo>
                <a:cubicBezTo>
                  <a:pt x="2384890" y="0"/>
                  <a:pt x="2413317" y="28427"/>
                  <a:pt x="2413317" y="63494"/>
                </a:cubicBezTo>
                <a:lnTo>
                  <a:pt x="2413317" y="2782539"/>
                </a:lnTo>
                <a:cubicBezTo>
                  <a:pt x="2413317" y="2817606"/>
                  <a:pt x="2384890" y="2846033"/>
                  <a:pt x="2349823" y="2846033"/>
                </a:cubicBezTo>
                <a:lnTo>
                  <a:pt x="63494" y="2846033"/>
                </a:lnTo>
                <a:cubicBezTo>
                  <a:pt x="28427" y="2846033"/>
                  <a:pt x="0" y="2817606"/>
                  <a:pt x="0" y="2782539"/>
                </a:cubicBezTo>
                <a:lnTo>
                  <a:pt x="0" y="63494"/>
                </a:lnTo>
                <a:cubicBezTo>
                  <a:pt x="0" y="28427"/>
                  <a:pt x="28427" y="0"/>
                  <a:pt x="6349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35FEE31-73AB-1381-581D-2300CC59DE5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545610" y="1438041"/>
            <a:ext cx="2413317" cy="2846033"/>
          </a:xfrm>
          <a:custGeom>
            <a:avLst/>
            <a:gdLst>
              <a:gd name="connsiteX0" fmla="*/ 76188 w 2413317"/>
              <a:gd name="connsiteY0" fmla="*/ 0 h 2846033"/>
              <a:gd name="connsiteX1" fmla="*/ 2337129 w 2413317"/>
              <a:gd name="connsiteY1" fmla="*/ 0 h 2846033"/>
              <a:gd name="connsiteX2" fmla="*/ 2413317 w 2413317"/>
              <a:gd name="connsiteY2" fmla="*/ 76188 h 2846033"/>
              <a:gd name="connsiteX3" fmla="*/ 2413317 w 2413317"/>
              <a:gd name="connsiteY3" fmla="*/ 2769845 h 2846033"/>
              <a:gd name="connsiteX4" fmla="*/ 2337129 w 2413317"/>
              <a:gd name="connsiteY4" fmla="*/ 2846033 h 2846033"/>
              <a:gd name="connsiteX5" fmla="*/ 76188 w 2413317"/>
              <a:gd name="connsiteY5" fmla="*/ 2846033 h 2846033"/>
              <a:gd name="connsiteX6" fmla="*/ 0 w 2413317"/>
              <a:gd name="connsiteY6" fmla="*/ 2769845 h 2846033"/>
              <a:gd name="connsiteX7" fmla="*/ 0 w 2413317"/>
              <a:gd name="connsiteY7" fmla="*/ 76188 h 2846033"/>
              <a:gd name="connsiteX8" fmla="*/ 76188 w 2413317"/>
              <a:gd name="connsiteY8" fmla="*/ 0 h 2846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13317" h="2846033">
                <a:moveTo>
                  <a:pt x="76188" y="0"/>
                </a:moveTo>
                <a:lnTo>
                  <a:pt x="2337129" y="0"/>
                </a:lnTo>
                <a:cubicBezTo>
                  <a:pt x="2379206" y="0"/>
                  <a:pt x="2413317" y="34111"/>
                  <a:pt x="2413317" y="76188"/>
                </a:cubicBezTo>
                <a:lnTo>
                  <a:pt x="2413317" y="2769845"/>
                </a:lnTo>
                <a:cubicBezTo>
                  <a:pt x="2413317" y="2811922"/>
                  <a:pt x="2379206" y="2846033"/>
                  <a:pt x="2337129" y="2846033"/>
                </a:cubicBezTo>
                <a:lnTo>
                  <a:pt x="76188" y="2846033"/>
                </a:lnTo>
                <a:cubicBezTo>
                  <a:pt x="34111" y="2846033"/>
                  <a:pt x="0" y="2811922"/>
                  <a:pt x="0" y="2769845"/>
                </a:cubicBezTo>
                <a:lnTo>
                  <a:pt x="0" y="76188"/>
                </a:lnTo>
                <a:cubicBezTo>
                  <a:pt x="0" y="34111"/>
                  <a:pt x="34111" y="0"/>
                  <a:pt x="7618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B8ED53-04B1-4CE0-9945-0D8638B42437}" type="datetimeFigureOut">
              <a:rPr lang="en-IN" smtClean="0"/>
              <a:t>30-05-2025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0F5FDBA-3D0F-DC94-9C2F-9669082805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8158" y="-9304"/>
            <a:ext cx="6653842" cy="684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D0174BC2-574D-4A25-A969-BAA6EB474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-9304"/>
            <a:ext cx="7384211" cy="6848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10DD712-E632-568B-B774-97BD9B92EF9A}"/>
              </a:ext>
            </a:extLst>
          </p:cNvPr>
          <p:cNvSpPr txBox="1"/>
          <p:nvPr/>
        </p:nvSpPr>
        <p:spPr>
          <a:xfrm>
            <a:off x="955822" y="241540"/>
            <a:ext cx="91646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u="sng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Inter" panose="02000503000000020004" pitchFamily="2" charset="0"/>
                <a:ea typeface="Inter" panose="02000503000000020004" pitchFamily="2" charset="0"/>
              </a:rPr>
              <a:t>Cyber Threat Intelligence Complete Course</a:t>
            </a:r>
            <a:endParaRPr lang="en-AE" sz="3200" b="1" u="sng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E03260-D8A6-75B4-4E25-DAED4EBB978E}"/>
              </a:ext>
            </a:extLst>
          </p:cNvPr>
          <p:cNvSpPr txBox="1"/>
          <p:nvPr/>
        </p:nvSpPr>
        <p:spPr>
          <a:xfrm>
            <a:off x="7314512" y="6254370"/>
            <a:ext cx="4947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u="sng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Inter" panose="02000503000000020004" pitchFamily="2" charset="0"/>
                <a:ea typeface="Inter" panose="02000503000000020004" pitchFamily="2" charset="0"/>
              </a:rPr>
              <a:t>By: Deepanshu Khanna</a:t>
            </a:r>
            <a:endParaRPr lang="en-AE" sz="3200" b="1" u="sng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887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334F7-166E-B985-ADC7-5EB96EE02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40278305-49F6-75D5-003C-DB0232576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9" y="87638"/>
            <a:ext cx="896957" cy="816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DA477187-6C29-D9C8-40E2-F40DDEEB311B}"/>
              </a:ext>
            </a:extLst>
          </p:cNvPr>
          <p:cNvSpPr txBox="1"/>
          <p:nvPr/>
        </p:nvSpPr>
        <p:spPr>
          <a:xfrm>
            <a:off x="658367" y="1229471"/>
            <a:ext cx="7114033" cy="41974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12700" marR="5080" algn="just">
              <a:lnSpc>
                <a:spcPct val="103200"/>
              </a:lnSpc>
              <a:spcBef>
                <a:spcPts val="570"/>
              </a:spcBef>
              <a:defRPr sz="1100">
                <a:solidFill>
                  <a:schemeClr val="lt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200" b="1" dirty="0"/>
              <a:t>Created by</a:t>
            </a:r>
            <a:r>
              <a:rPr lang="en-US" sz="1200" dirty="0"/>
              <a:t>: David Bianco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200" b="1" dirty="0"/>
              <a:t>Purpose</a:t>
            </a:r>
            <a:r>
              <a:rPr lang="en-US" sz="1200" dirty="0"/>
              <a:t>: Demonstrates the difficulty (and impact) of detecting different indicators</a:t>
            </a:r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b="1" dirty="0"/>
          </a:p>
          <a:p>
            <a:pPr algn="l"/>
            <a:endParaRPr lang="en-US" sz="1000" b="1" dirty="0"/>
          </a:p>
          <a:p>
            <a:pPr algn="l"/>
            <a:r>
              <a:rPr lang="en-US" sz="1200" b="1" dirty="0"/>
              <a:t>Use Case: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Focus on detecting TTPs (e.g., lateral movement via `wmic`) rather than just static IPs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YARA rules and behavioral analytics help hit the top of the pyramid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Better long-term defense</a:t>
            </a:r>
            <a:endParaRPr lang="en-AE" sz="12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9DD58682-D82A-FD77-1996-500EDDCF803F}"/>
              </a:ext>
            </a:extLst>
          </p:cNvPr>
          <p:cNvSpPr txBox="1"/>
          <p:nvPr/>
        </p:nvSpPr>
        <p:spPr>
          <a:xfrm>
            <a:off x="3440122" y="117393"/>
            <a:ext cx="4395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 u="sng">
                <a:solidFill>
                  <a:schemeClr val="accent4">
                    <a:lumMod val="60000"/>
                    <a:lumOff val="4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en-US" dirty="0"/>
              <a:t>CTI Models: Pyramid of Pain</a:t>
            </a:r>
            <a:endParaRPr lang="en-IN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CC45490-2573-CC8C-3B3C-911864B90C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4457689"/>
              </p:ext>
            </p:extLst>
          </p:nvPr>
        </p:nvGraphicFramePr>
        <p:xfrm>
          <a:off x="894034" y="1967538"/>
          <a:ext cx="6455671" cy="2048438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2379186">
                  <a:extLst>
                    <a:ext uri="{9D8B030D-6E8A-4147-A177-3AD203B41FA5}">
                      <a16:colId xmlns:a16="http://schemas.microsoft.com/office/drawing/2014/main" val="3391716128"/>
                    </a:ext>
                  </a:extLst>
                </a:gridCol>
                <a:gridCol w="2386596">
                  <a:extLst>
                    <a:ext uri="{9D8B030D-6E8A-4147-A177-3AD203B41FA5}">
                      <a16:colId xmlns:a16="http://schemas.microsoft.com/office/drawing/2014/main" val="2384170842"/>
                    </a:ext>
                  </a:extLst>
                </a:gridCol>
                <a:gridCol w="1689889">
                  <a:extLst>
                    <a:ext uri="{9D8B030D-6E8A-4147-A177-3AD203B41FA5}">
                      <a16:colId xmlns:a16="http://schemas.microsoft.com/office/drawing/2014/main" val="528771901"/>
                    </a:ext>
                  </a:extLst>
                </a:gridCol>
              </a:tblGrid>
              <a:tr h="239294"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n-US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Structure (from bottom to top)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A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599654"/>
                  </a:ext>
                </a:extLst>
              </a:tr>
              <a:tr h="23929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Level</a:t>
                      </a:r>
                      <a:endParaRPr lang="it-IT" sz="1200" b="1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it-IT" sz="12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Pain for </a:t>
                      </a:r>
                      <a:r>
                        <a:rPr lang="it-IT" sz="12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Adversary</a:t>
                      </a:r>
                      <a:endParaRPr lang="it-IT" sz="12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8250663"/>
                  </a:ext>
                </a:extLst>
              </a:tr>
              <a:tr h="23929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Hash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Values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Specific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file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fingerprints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E" sz="1200" u="none" strike="noStrike">
                          <a:solidFill>
                            <a:schemeClr val="bg1"/>
                          </a:solidFill>
                          <a:effectLst/>
                        </a:rPr>
                        <a:t>🟢 </a:t>
                      </a:r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Low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50698192"/>
                  </a:ext>
                </a:extLst>
              </a:tr>
              <a:tr h="23929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IP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Addresses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C2, exfil points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E" sz="1200" u="none" strike="noStrike">
                          <a:solidFill>
                            <a:schemeClr val="bg1"/>
                          </a:solidFill>
                          <a:effectLst/>
                        </a:rPr>
                        <a:t>🟢 </a:t>
                      </a:r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Low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6277062"/>
                  </a:ext>
                </a:extLst>
              </a:tr>
              <a:tr h="23929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Domain Names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Short-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lived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,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disposable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E" sz="1200" u="none" strike="noStrike">
                          <a:solidFill>
                            <a:schemeClr val="bg1"/>
                          </a:solidFill>
                          <a:effectLst/>
                        </a:rPr>
                        <a:t>🟡 </a:t>
                      </a:r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Moderate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271046513"/>
                  </a:ext>
                </a:extLst>
              </a:tr>
              <a:tr h="23929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 Host Artifacts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Registry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keys, file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paths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E" sz="1200" u="none" strike="noStrike">
                          <a:solidFill>
                            <a:schemeClr val="bg1"/>
                          </a:solidFill>
                          <a:effectLst/>
                        </a:rPr>
                        <a:t>🟡 </a:t>
                      </a:r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Moderate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64326820"/>
                  </a:ext>
                </a:extLst>
              </a:tr>
              <a:tr h="23929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Tools 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Malware families, frameworks (Cobalt)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E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🔴 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High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97744856"/>
                  </a:ext>
                </a:extLst>
              </a:tr>
              <a:tr h="23929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TTPs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Behavioral patterns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E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🔴🔴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Very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High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02283427"/>
                  </a:ext>
                </a:extLst>
              </a:tr>
            </a:tbl>
          </a:graphicData>
        </a:graphic>
      </p:graphicFrame>
      <p:pic>
        <p:nvPicPr>
          <p:cNvPr id="6146" name="Picture 2" descr="Generated image">
            <a:extLst>
              <a:ext uri="{FF2B5EF4-FFF2-40B4-BE49-F238E27FC236}">
                <a16:creationId xmlns:a16="http://schemas.microsoft.com/office/drawing/2014/main" id="{5E3F1C0C-101B-71CF-3659-D2ED6F6E5F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1" b="7165"/>
          <a:stretch/>
        </p:blipFill>
        <p:spPr bwMode="auto">
          <a:xfrm>
            <a:off x="7861360" y="1069505"/>
            <a:ext cx="4197432" cy="3676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2061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F2DEAC-12BA-0F5A-B829-64660A81E1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8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DAD7B62-6580-D27B-A181-1C3CB2B97992}"/>
              </a:ext>
            </a:extLst>
          </p:cNvPr>
          <p:cNvSpPr txBox="1"/>
          <p:nvPr/>
        </p:nvSpPr>
        <p:spPr>
          <a:xfrm>
            <a:off x="490537" y="123371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algn="ctr">
              <a:defRPr sz="2400" b="1" u="sng">
                <a:solidFill>
                  <a:schemeClr val="accent4">
                    <a:lumMod val="60000"/>
                    <a:lumOff val="4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/>
              <a:t>CTI Models: Summary Table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D86A9712-0D43-A88B-0C9E-D5E6D4FA6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9" y="87638"/>
            <a:ext cx="896957" cy="816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A7F680D-8A16-B305-AC5D-2E913D8967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6673565"/>
              </p:ext>
            </p:extLst>
          </p:nvPr>
        </p:nvGraphicFramePr>
        <p:xfrm>
          <a:off x="209889" y="1388303"/>
          <a:ext cx="11616926" cy="4073218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908010">
                  <a:extLst>
                    <a:ext uri="{9D8B030D-6E8A-4147-A177-3AD203B41FA5}">
                      <a16:colId xmlns:a16="http://schemas.microsoft.com/office/drawing/2014/main" val="3680139008"/>
                    </a:ext>
                  </a:extLst>
                </a:gridCol>
                <a:gridCol w="5356471">
                  <a:extLst>
                    <a:ext uri="{9D8B030D-6E8A-4147-A177-3AD203B41FA5}">
                      <a16:colId xmlns:a16="http://schemas.microsoft.com/office/drawing/2014/main" val="2013260813"/>
                    </a:ext>
                  </a:extLst>
                </a:gridCol>
                <a:gridCol w="4352445">
                  <a:extLst>
                    <a:ext uri="{9D8B030D-6E8A-4147-A177-3AD203B41FA5}">
                      <a16:colId xmlns:a16="http://schemas.microsoft.com/office/drawing/2014/main" val="812208927"/>
                    </a:ext>
                  </a:extLst>
                </a:gridCol>
              </a:tblGrid>
              <a:tr h="444409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it-IT" sz="2300" b="1" i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CTI Models </a:t>
                      </a:r>
                      <a:r>
                        <a:rPr lang="it-IT" sz="2300" b="1" i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Comparison</a:t>
                      </a:r>
                      <a:endParaRPr lang="it-IT" sz="23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tc hMerge="1">
                  <a:txBody>
                    <a:bodyPr/>
                    <a:lstStyle/>
                    <a:p>
                      <a:endParaRPr lang="en-A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58031"/>
                  </a:ext>
                </a:extLst>
              </a:tr>
              <a:tr h="444409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b="1" i="0" u="none" strike="noStrike">
                          <a:solidFill>
                            <a:schemeClr val="bg1"/>
                          </a:solidFill>
                          <a:effectLst/>
                        </a:rPr>
                        <a:t>Model</a:t>
                      </a:r>
                      <a:endParaRPr lang="it-IT" sz="2300" b="1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b="1" i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Focus</a:t>
                      </a:r>
                      <a:endParaRPr lang="it-IT" sz="23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b="1" i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Best For</a:t>
                      </a:r>
                      <a:endParaRPr lang="it-IT" sz="23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extLst>
                  <a:ext uri="{0D108BD9-81ED-4DB2-BD59-A6C34878D82A}">
                    <a16:rowId xmlns:a16="http://schemas.microsoft.com/office/drawing/2014/main" val="269692017"/>
                  </a:ext>
                </a:extLst>
              </a:tr>
              <a:tr h="796100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u="none" strike="noStrike">
                          <a:solidFill>
                            <a:schemeClr val="bg1"/>
                          </a:solidFill>
                          <a:effectLst/>
                        </a:rPr>
                        <a:t> Cyber Kill Chain</a:t>
                      </a:r>
                      <a:endParaRPr lang="it-IT" sz="23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u="none" strike="noStrike">
                          <a:solidFill>
                            <a:schemeClr val="bg1"/>
                          </a:solidFill>
                          <a:effectLst/>
                        </a:rPr>
                        <a:t>Stages of an intrusion</a:t>
                      </a:r>
                      <a:endParaRPr lang="it-IT" sz="23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u="none" strike="noStrike">
                          <a:solidFill>
                            <a:schemeClr val="bg1"/>
                          </a:solidFill>
                          <a:effectLst/>
                        </a:rPr>
                        <a:t>Incident response, detection strategy</a:t>
                      </a:r>
                      <a:endParaRPr lang="it-IT" sz="23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extLst>
                  <a:ext uri="{0D108BD9-81ED-4DB2-BD59-A6C34878D82A}">
                    <a16:rowId xmlns:a16="http://schemas.microsoft.com/office/drawing/2014/main" val="3413996814"/>
                  </a:ext>
                </a:extLst>
              </a:tr>
              <a:tr h="796100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Diamond Model</a:t>
                      </a:r>
                      <a:endParaRPr lang="it-IT" sz="23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u="none" strike="noStrike">
                          <a:solidFill>
                            <a:schemeClr val="bg1"/>
                          </a:solidFill>
                          <a:effectLst/>
                        </a:rPr>
                        <a:t>Relation between actor/infrastructure/capabilities/victim</a:t>
                      </a:r>
                      <a:endParaRPr lang="it-IT" sz="23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u="none" strike="noStrike">
                          <a:solidFill>
                            <a:schemeClr val="bg1"/>
                          </a:solidFill>
                          <a:effectLst/>
                        </a:rPr>
                        <a:t>Attribution, campaign tracking</a:t>
                      </a:r>
                      <a:endParaRPr lang="it-IT" sz="23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extLst>
                  <a:ext uri="{0D108BD9-81ED-4DB2-BD59-A6C34878D82A}">
                    <a16:rowId xmlns:a16="http://schemas.microsoft.com/office/drawing/2014/main" val="757537676"/>
                  </a:ext>
                </a:extLst>
              </a:tr>
              <a:tr h="796100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MITRE ATT\&amp;CK</a:t>
                      </a:r>
                      <a:endParaRPr lang="it-IT" sz="23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>
                          <a:solidFill>
                            <a:schemeClr val="bg1"/>
                          </a:solidFill>
                          <a:effectLst/>
                        </a:rPr>
                        <a:t>Adversary TTPs in matrix format</a:t>
                      </a:r>
                      <a:endParaRPr lang="en-US" sz="23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>
                          <a:solidFill>
                            <a:schemeClr val="bg1"/>
                          </a:solidFill>
                          <a:effectLst/>
                        </a:rPr>
                        <a:t>Threat hunting, red teaming, blue teaming</a:t>
                      </a:r>
                      <a:endParaRPr lang="en-US" sz="23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extLst>
                  <a:ext uri="{0D108BD9-81ED-4DB2-BD59-A6C34878D82A}">
                    <a16:rowId xmlns:a16="http://schemas.microsoft.com/office/drawing/2014/main" val="1126393126"/>
                  </a:ext>
                </a:extLst>
              </a:tr>
              <a:tr h="796100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23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Pyramid</a:t>
                      </a:r>
                      <a:r>
                        <a:rPr lang="it-IT" sz="23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of Pain</a:t>
                      </a:r>
                      <a:endParaRPr lang="it-IT" sz="23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23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Detection</a:t>
                      </a:r>
                      <a:r>
                        <a:rPr lang="it-IT" sz="23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23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value</a:t>
                      </a:r>
                      <a:r>
                        <a:rPr lang="it-IT" sz="23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of </a:t>
                      </a:r>
                      <a:r>
                        <a:rPr lang="it-IT" sz="23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indicators</a:t>
                      </a:r>
                      <a:endParaRPr lang="it-IT" sz="23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3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Prioritizing IOC hunting, proactive defense</a:t>
                      </a:r>
                      <a:endParaRPr lang="en-US" sz="23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5986" marR="15986" marT="15986" marB="0" anchor="ctr"/>
                </a:tc>
                <a:extLst>
                  <a:ext uri="{0D108BD9-81ED-4DB2-BD59-A6C34878D82A}">
                    <a16:rowId xmlns:a16="http://schemas.microsoft.com/office/drawing/2014/main" val="3956119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7962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D0877C-5CB5-C4D1-97C5-677A37325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3">
            <a:extLst>
              <a:ext uri="{FF2B5EF4-FFF2-40B4-BE49-F238E27FC236}">
                <a16:creationId xmlns:a16="http://schemas.microsoft.com/office/drawing/2014/main" id="{5A89CF0F-79EC-9679-2C55-1A15255156E9}"/>
              </a:ext>
            </a:extLst>
          </p:cNvPr>
          <p:cNvSpPr txBox="1"/>
          <p:nvPr/>
        </p:nvSpPr>
        <p:spPr>
          <a:xfrm>
            <a:off x="3499450" y="2548621"/>
            <a:ext cx="5605462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defPPr>
              <a:defRPr lang="en-US"/>
            </a:defPPr>
            <a:lvl1pPr algn="ctr">
              <a:defRPr sz="2400" b="1" u="sng">
                <a:solidFill>
                  <a:schemeClr val="accent4">
                    <a:lumMod val="60000"/>
                    <a:lumOff val="4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/>
              <a:t>CTI Models: Primo Analysis Demo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dirty="0"/>
              <a:t>(APT-36)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B6380FF2-39D2-76EA-9B11-D836AD1D1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9" y="87638"/>
            <a:ext cx="896957" cy="816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360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9DC3AB-B465-3BF4-965E-4B02C3CE9625}"/>
              </a:ext>
            </a:extLst>
          </p:cNvPr>
          <p:cNvSpPr txBox="1"/>
          <p:nvPr/>
        </p:nvSpPr>
        <p:spPr>
          <a:xfrm>
            <a:off x="3984685" y="2705725"/>
            <a:ext cx="422263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  <a:latin typeface="Inter SemiBold" panose="02000503000000020004" pitchFamily="2" charset="0"/>
                <a:ea typeface="Inter SemiBold" panose="02000503000000020004" pitchFamily="2" charset="0"/>
              </a:rPr>
              <a:t>Thanks</a:t>
            </a:r>
            <a:endParaRPr lang="en-IN" sz="8800" dirty="0">
              <a:solidFill>
                <a:schemeClr val="bg1"/>
              </a:solidFill>
              <a:latin typeface="Inter SemiBold" panose="02000503000000020004" pitchFamily="2" charset="0"/>
              <a:ea typeface="Inter SemiBold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971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EBBA778A-6943-84C2-FF66-6F223959B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9" y="87638"/>
            <a:ext cx="896957" cy="816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BE67F673-A422-9E93-CECC-C9494BD5D1EB}"/>
              </a:ext>
            </a:extLst>
          </p:cNvPr>
          <p:cNvSpPr txBox="1"/>
          <p:nvPr/>
        </p:nvSpPr>
        <p:spPr>
          <a:xfrm>
            <a:off x="1106845" y="904247"/>
            <a:ext cx="10875245" cy="462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>
              <a:lnSpc>
                <a:spcPct val="103200"/>
              </a:lnSpc>
              <a:spcBef>
                <a:spcPts val="570"/>
              </a:spcBef>
            </a:pPr>
            <a:r>
              <a:rPr lang="en-US" sz="1200" dirty="0">
                <a:solidFill>
                  <a:schemeClr val="lt1"/>
                </a:solidFill>
                <a:latin typeface="Inter" panose="02000503000000020004" pitchFamily="2" charset="0"/>
                <a:ea typeface="Inter" panose="02000503000000020004" pitchFamily="2" charset="0"/>
              </a:rPr>
              <a:t>CTI is the analyzed information about an adversary’s intent, capabilities, and opportunity to compromise a target. It’s produced from various data points and serves decision-makers.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28369C9E-6FC0-6608-E6CA-E2CD15B5F6ED}"/>
              </a:ext>
            </a:extLst>
          </p:cNvPr>
          <p:cNvSpPr/>
          <p:nvPr/>
        </p:nvSpPr>
        <p:spPr>
          <a:xfrm>
            <a:off x="1177259" y="1596934"/>
            <a:ext cx="1798853" cy="324235"/>
          </a:xfrm>
          <a:prstGeom prst="roundRect">
            <a:avLst>
              <a:gd name="adj" fmla="val 24706"/>
            </a:avLst>
          </a:pr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>
                <a:latin typeface="Inter" panose="02000503000000020004" pitchFamily="2" charset="0"/>
                <a:ea typeface="Inter" panose="02000503000000020004" pitchFamily="2" charset="0"/>
              </a:rPr>
              <a:t>Analyse the Adversary: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3A1ABA3-0972-9EC9-2C68-7979FD1C28D0}"/>
              </a:ext>
            </a:extLst>
          </p:cNvPr>
          <p:cNvSpPr txBox="1"/>
          <p:nvPr/>
        </p:nvSpPr>
        <p:spPr>
          <a:xfrm>
            <a:off x="1106845" y="2088633"/>
            <a:ext cx="3197736" cy="134036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12700" marR="5080" algn="just">
              <a:lnSpc>
                <a:spcPct val="103200"/>
              </a:lnSpc>
              <a:spcBef>
                <a:spcPts val="570"/>
              </a:spcBef>
              <a:defRPr sz="1100">
                <a:solidFill>
                  <a:schemeClr val="lt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Who is attacking (e.g., APT28, FIN7)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 Why (espionage, financial gain)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 How (phishing, zero-days)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 Where from (infrastructure, domains)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 When (timeline of operations)</a:t>
            </a:r>
            <a:endParaRPr lang="en-AE" sz="12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9C47AA5-ACCF-08F7-320A-694A0B131984}"/>
              </a:ext>
            </a:extLst>
          </p:cNvPr>
          <p:cNvSpPr txBox="1"/>
          <p:nvPr/>
        </p:nvSpPr>
        <p:spPr>
          <a:xfrm>
            <a:off x="5459700" y="132785"/>
            <a:ext cx="20473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 u="sng">
                <a:solidFill>
                  <a:schemeClr val="accent4">
                    <a:lumMod val="60000"/>
                    <a:lumOff val="4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en-US" dirty="0"/>
              <a:t>Introduction</a:t>
            </a:r>
            <a:endParaRPr lang="en-IN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D811098-A382-F057-D917-DDC6C99715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5752267"/>
              </p:ext>
            </p:extLst>
          </p:nvPr>
        </p:nvGraphicFramePr>
        <p:xfrm>
          <a:off x="1173001" y="3765533"/>
          <a:ext cx="5564230" cy="2629155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922781">
                  <a:extLst>
                    <a:ext uri="{9D8B030D-6E8A-4147-A177-3AD203B41FA5}">
                      <a16:colId xmlns:a16="http://schemas.microsoft.com/office/drawing/2014/main" val="467636009"/>
                    </a:ext>
                  </a:extLst>
                </a:gridCol>
                <a:gridCol w="1976403">
                  <a:extLst>
                    <a:ext uri="{9D8B030D-6E8A-4147-A177-3AD203B41FA5}">
                      <a16:colId xmlns:a16="http://schemas.microsoft.com/office/drawing/2014/main" val="3669003335"/>
                    </a:ext>
                  </a:extLst>
                </a:gridCol>
                <a:gridCol w="2665046">
                  <a:extLst>
                    <a:ext uri="{9D8B030D-6E8A-4147-A177-3AD203B41FA5}">
                      <a16:colId xmlns:a16="http://schemas.microsoft.com/office/drawing/2014/main" val="3691311197"/>
                    </a:ext>
                  </a:extLst>
                </a:gridCol>
              </a:tblGrid>
              <a:tr h="231135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From the Perspective of the Client (Consumer-Oriented CTI):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en-A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76949"/>
                  </a:ext>
                </a:extLst>
              </a:tr>
              <a:tr h="231135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Client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Type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Intelligence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Need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CTI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Example</a:t>
                      </a:r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35368748"/>
                  </a:ext>
                </a:extLst>
              </a:tr>
              <a:tr h="433377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>
                          <a:solidFill>
                            <a:schemeClr val="bg1"/>
                          </a:solidFill>
                          <a:effectLst/>
                        </a:rPr>
                        <a:t>SOC Analyst</a:t>
                      </a:r>
                      <a:endParaRPr lang="it-IT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IOC feed +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detection</a:t>
                      </a:r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rules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bg1"/>
                          </a:solidFill>
                          <a:effectLst/>
                        </a:rPr>
                        <a:t>Hashes, domains, Sigma rules for current malware campaigns</a:t>
                      </a:r>
                      <a:endParaRPr lang="en-US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49398047"/>
                  </a:ext>
                </a:extLst>
              </a:tr>
              <a:tr h="433377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>
                          <a:solidFill>
                            <a:schemeClr val="bg1"/>
                          </a:solidFill>
                          <a:effectLst/>
                        </a:rPr>
                        <a:t>Threat Hunter</a:t>
                      </a:r>
                      <a:endParaRPr lang="it-IT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Adversary TTPs and historical campaign analysis</a:t>
                      </a:r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bg1"/>
                          </a:solidFill>
                          <a:effectLst/>
                        </a:rPr>
                        <a:t>MITRE mappings for APT10; hunting queries for beaconing traffic</a:t>
                      </a:r>
                      <a:endParaRPr lang="en-US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47945689"/>
                  </a:ext>
                </a:extLst>
              </a:tr>
              <a:tr h="433377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>
                          <a:solidFill>
                            <a:schemeClr val="bg1"/>
                          </a:solidFill>
                          <a:effectLst/>
                        </a:rPr>
                        <a:t>Executive/CISO</a:t>
                      </a:r>
                      <a:endParaRPr lang="it-IT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Strategic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threat</a:t>
                      </a:r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landscape</a:t>
                      </a:r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overview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solidFill>
                            <a:schemeClr val="bg1"/>
                          </a:solidFill>
                          <a:effectLst/>
                        </a:rPr>
                        <a:t>High-level threat report on ransomware trends and risks for Q3</a:t>
                      </a:r>
                      <a:endParaRPr lang="en-US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03194322"/>
                  </a:ext>
                </a:extLst>
              </a:tr>
              <a:tr h="433377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>
                          <a:solidFill>
                            <a:schemeClr val="bg1"/>
                          </a:solidFill>
                          <a:effectLst/>
                        </a:rPr>
                        <a:t>IR Team</a:t>
                      </a:r>
                      <a:endParaRPr lang="it-IT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>
                          <a:solidFill>
                            <a:schemeClr val="bg1"/>
                          </a:solidFill>
                          <a:effectLst/>
                        </a:rPr>
                        <a:t>Attribution, malware reverse engineering</a:t>
                      </a:r>
                      <a:endParaRPr lang="it-IT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Malware family identification, attack vector analysis</a:t>
                      </a:r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882920725"/>
                  </a:ext>
                </a:extLst>
              </a:tr>
              <a:tr h="433377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>
                          <a:solidFill>
                            <a:schemeClr val="bg1"/>
                          </a:solidFill>
                          <a:effectLst/>
                        </a:rPr>
                        <a:t>Government/LE</a:t>
                      </a:r>
                      <a:endParaRPr lang="it-IT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>
                          <a:solidFill>
                            <a:schemeClr val="bg1"/>
                          </a:solidFill>
                          <a:effectLst/>
                        </a:rPr>
                        <a:t>Actor attribution, geopolitical implications</a:t>
                      </a:r>
                      <a:endParaRPr lang="it-IT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CTI on nation-state campaigns (e.g., SolarWinds, Moonlight Maze)</a:t>
                      </a:r>
                      <a:endParaRPr lang="en-US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82634247"/>
                  </a:ext>
                </a:extLst>
              </a:tr>
            </a:tbl>
          </a:graphicData>
        </a:graphic>
      </p:graphicFrame>
      <p:pic>
        <p:nvPicPr>
          <p:cNvPr id="9" name="Picture 2">
            <a:extLst>
              <a:ext uri="{FF2B5EF4-FFF2-40B4-BE49-F238E27FC236}">
                <a16:creationId xmlns:a16="http://schemas.microsoft.com/office/drawing/2014/main" id="{9492B900-A2C6-DB6B-264F-A0DC750D33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302" y="2729305"/>
            <a:ext cx="5140698" cy="429292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408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AD1388-3838-0652-D699-9B6F8D7890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824B15D1-7FE8-3BDB-44F0-861F75FDF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9" y="87638"/>
            <a:ext cx="896957" cy="816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792AD7C6-7895-07D5-2BC5-4794BC90334F}"/>
              </a:ext>
            </a:extLst>
          </p:cNvPr>
          <p:cNvSpPr txBox="1"/>
          <p:nvPr/>
        </p:nvSpPr>
        <p:spPr>
          <a:xfrm>
            <a:off x="4257413" y="217147"/>
            <a:ext cx="4204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 u="sng">
                <a:solidFill>
                  <a:schemeClr val="accent4">
                    <a:lumMod val="60000"/>
                    <a:lumOff val="4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en-US" dirty="0"/>
              <a:t>Introduction to CTI Contd..</a:t>
            </a:r>
            <a:endParaRPr lang="en-IN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8FF1DF8-375B-A8C6-210C-70232BF08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302" y="2729305"/>
            <a:ext cx="5140698" cy="420633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706EC4B-A54B-2F1C-4981-EBC94DECDF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4467549"/>
              </p:ext>
            </p:extLst>
          </p:nvPr>
        </p:nvGraphicFramePr>
        <p:xfrm>
          <a:off x="306267" y="1453700"/>
          <a:ext cx="5863297" cy="3950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447419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AFAB4FB-6A63-A8E6-AE2A-8C098558A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7A0BDA7A-7371-8E88-65E8-494F271AC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9" y="87638"/>
            <a:ext cx="896957" cy="816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4AC5FD09-B908-7A6D-4970-AB5B57B1048A}"/>
              </a:ext>
            </a:extLst>
          </p:cNvPr>
          <p:cNvSpPr txBox="1"/>
          <p:nvPr/>
        </p:nvSpPr>
        <p:spPr>
          <a:xfrm>
            <a:off x="4774649" y="34124"/>
            <a:ext cx="2273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 u="sng">
                <a:solidFill>
                  <a:schemeClr val="accent4">
                    <a:lumMod val="60000"/>
                    <a:lumOff val="4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en-US" dirty="0"/>
              <a:t>CTI Life Cycle</a:t>
            </a:r>
            <a:endParaRPr lang="en-IN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1E338B4-7ECE-C62D-F570-2095DF20DF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9971427"/>
              </p:ext>
            </p:extLst>
          </p:nvPr>
        </p:nvGraphicFramePr>
        <p:xfrm>
          <a:off x="3029399" y="601174"/>
          <a:ext cx="5997602" cy="6116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926371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AD190E-5B6C-D066-6161-BD3990E684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436946E5-BE5A-8546-98FA-8AB6F244B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9" y="87638"/>
            <a:ext cx="896957" cy="816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5386B2D2-E7D6-0C14-0798-6194C65D54EB}"/>
              </a:ext>
            </a:extLst>
          </p:cNvPr>
          <p:cNvSpPr txBox="1"/>
          <p:nvPr/>
        </p:nvSpPr>
        <p:spPr>
          <a:xfrm>
            <a:off x="4180866" y="139509"/>
            <a:ext cx="3687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</a:rPr>
              <a:t>CTI: Key Terminologies</a:t>
            </a:r>
            <a:endParaRPr lang="en-IN" sz="2400" b="1" u="sng" dirty="0">
              <a:solidFill>
                <a:schemeClr val="accent4">
                  <a:lumMod val="60000"/>
                  <a:lumOff val="40000"/>
                </a:schemeClr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F47F6D5-E686-26E5-03C5-E3F6562855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877319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42230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0F0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66313E-2A0A-DC45-21A9-86D81E66D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212B8481-69D3-C615-8118-84A98F732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9" y="87638"/>
            <a:ext cx="896957" cy="816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424B1C9D-2FE4-E65A-57FA-E0201720D135}"/>
              </a:ext>
            </a:extLst>
          </p:cNvPr>
          <p:cNvSpPr txBox="1"/>
          <p:nvPr/>
        </p:nvSpPr>
        <p:spPr>
          <a:xfrm>
            <a:off x="5416384" y="217147"/>
            <a:ext cx="18870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 u="sng">
                <a:solidFill>
                  <a:schemeClr val="accent4">
                    <a:lumMod val="60000"/>
                    <a:lumOff val="4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en-US" dirty="0"/>
              <a:t>CTI Models</a:t>
            </a:r>
            <a:endParaRPr lang="en-IN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E87A400-D394-3E6B-E49C-B5A9859C9F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231008"/>
              </p:ext>
            </p:extLst>
          </p:nvPr>
        </p:nvGraphicFramePr>
        <p:xfrm>
          <a:off x="905774" y="1483742"/>
          <a:ext cx="10567358" cy="46237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10881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580F51-14FC-1D54-62DB-6545F2609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9E530B5E-E8FE-120C-E1E6-38BC8B399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9" y="87638"/>
            <a:ext cx="896957" cy="816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EAC41178-5ED4-7522-6BB8-0F6B1F147B44}"/>
              </a:ext>
            </a:extLst>
          </p:cNvPr>
          <p:cNvSpPr txBox="1"/>
          <p:nvPr/>
        </p:nvSpPr>
        <p:spPr>
          <a:xfrm>
            <a:off x="321843" y="1087969"/>
            <a:ext cx="7666218" cy="542180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12700" marR="5080" algn="just">
              <a:lnSpc>
                <a:spcPct val="103200"/>
              </a:lnSpc>
              <a:spcBef>
                <a:spcPts val="570"/>
              </a:spcBef>
              <a:defRPr sz="1100">
                <a:solidFill>
                  <a:schemeClr val="lt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000" b="1" dirty="0"/>
              <a:t>Developed</a:t>
            </a:r>
            <a:r>
              <a:rPr lang="en-US" sz="1000" dirty="0"/>
              <a:t> </a:t>
            </a:r>
            <a:r>
              <a:rPr lang="en-US" sz="1000" b="1" dirty="0"/>
              <a:t>by</a:t>
            </a:r>
            <a:r>
              <a:rPr lang="en-US" sz="1000" dirty="0"/>
              <a:t>: Lockheed Martin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000" b="1" dirty="0"/>
              <a:t>Purpose</a:t>
            </a:r>
            <a:r>
              <a:rPr lang="en-US" sz="1000" dirty="0"/>
              <a:t>: Map the stages of a cyber intrusion to detect and disrupt at each stage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000" b="1" dirty="0"/>
              <a:t>Goal</a:t>
            </a:r>
            <a:r>
              <a:rPr lang="en-US" sz="1000" dirty="0"/>
              <a:t> </a:t>
            </a:r>
            <a:r>
              <a:rPr lang="en-US" sz="1000" b="1" dirty="0"/>
              <a:t>for</a:t>
            </a:r>
            <a:r>
              <a:rPr lang="en-US" sz="1000" dirty="0"/>
              <a:t> </a:t>
            </a:r>
            <a:r>
              <a:rPr lang="en-US" sz="1000" b="1" dirty="0"/>
              <a:t>defenders</a:t>
            </a:r>
            <a:r>
              <a:rPr lang="en-US" sz="1000" dirty="0"/>
              <a:t>: Stop the intrusion as early as possible (before “Actions on Objectives”)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endParaRPr lang="en-US" sz="1000" dirty="0"/>
          </a:p>
          <a:p>
            <a:pPr algn="l"/>
            <a:r>
              <a:rPr lang="en-US" sz="1000" dirty="0"/>
              <a:t> </a:t>
            </a:r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endParaRPr lang="en-US" sz="1000" dirty="0"/>
          </a:p>
          <a:p>
            <a:pPr algn="l"/>
            <a:r>
              <a:rPr lang="en-US" sz="1000" dirty="0"/>
              <a:t> </a:t>
            </a:r>
          </a:p>
          <a:p>
            <a:pPr algn="l"/>
            <a:endParaRPr lang="en-US" sz="1000" dirty="0"/>
          </a:p>
          <a:p>
            <a:pPr algn="l"/>
            <a:r>
              <a:rPr lang="en-US" sz="1000" b="1" dirty="0"/>
              <a:t>Real-Life</a:t>
            </a:r>
            <a:r>
              <a:rPr lang="en-US" sz="1000" dirty="0"/>
              <a:t> </a:t>
            </a:r>
            <a:r>
              <a:rPr lang="en-US" sz="1000" b="1" dirty="0"/>
              <a:t>Example</a:t>
            </a:r>
            <a:r>
              <a:rPr lang="en-US" sz="1000" dirty="0"/>
              <a:t>: </a:t>
            </a:r>
            <a:r>
              <a:rPr lang="en-US" sz="1000" dirty="0" err="1"/>
              <a:t>Emotet</a:t>
            </a:r>
            <a:r>
              <a:rPr lang="en-US" sz="1000" dirty="0"/>
              <a:t> Intrusion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 Recon: Collected target org emails (e.g., through prior phishing)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 Weaponization: Packed macro-enabled Word doc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 Delivery: Spear-phishing with invoice-themed email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 Exploit: User enables macros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 Install: </a:t>
            </a:r>
            <a:r>
              <a:rPr lang="en-US" sz="1000" dirty="0" err="1"/>
              <a:t>Emotet</a:t>
            </a:r>
            <a:r>
              <a:rPr lang="en-US" sz="1000" dirty="0"/>
              <a:t> downloader installs </a:t>
            </a:r>
            <a:r>
              <a:rPr lang="en-US" sz="1000" dirty="0" err="1"/>
              <a:t>TrickBot</a:t>
            </a:r>
            <a:endParaRPr lang="en-US" sz="1000" dirty="0"/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 C2: Beacons to hardcoded C2 IP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en-US" sz="1000" dirty="0"/>
              <a:t> Action: Data theft, ransomware deployment (Ryuk)</a:t>
            </a:r>
            <a:endParaRPr lang="en-AE" sz="10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96E4ECC3-0DAB-7710-28B2-AAE5B26A7469}"/>
              </a:ext>
            </a:extLst>
          </p:cNvPr>
          <p:cNvSpPr txBox="1"/>
          <p:nvPr/>
        </p:nvSpPr>
        <p:spPr>
          <a:xfrm>
            <a:off x="4259053" y="132785"/>
            <a:ext cx="4448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 u="sng">
                <a:solidFill>
                  <a:schemeClr val="accent4">
                    <a:lumMod val="60000"/>
                    <a:lumOff val="4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en-US"/>
              <a:t>CTI Models: Cyber Kill Chain</a:t>
            </a:r>
            <a:endParaRPr lang="en-IN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45459C6-EE9E-0E84-E5FF-C4004B5383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4337296"/>
              </p:ext>
            </p:extLst>
          </p:nvPr>
        </p:nvGraphicFramePr>
        <p:xfrm>
          <a:off x="572103" y="1948277"/>
          <a:ext cx="7067381" cy="2301836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505611">
                  <a:extLst>
                    <a:ext uri="{9D8B030D-6E8A-4147-A177-3AD203B41FA5}">
                      <a16:colId xmlns:a16="http://schemas.microsoft.com/office/drawing/2014/main" val="3301037250"/>
                    </a:ext>
                  </a:extLst>
                </a:gridCol>
                <a:gridCol w="2999985">
                  <a:extLst>
                    <a:ext uri="{9D8B030D-6E8A-4147-A177-3AD203B41FA5}">
                      <a16:colId xmlns:a16="http://schemas.microsoft.com/office/drawing/2014/main" val="544983176"/>
                    </a:ext>
                  </a:extLst>
                </a:gridCol>
                <a:gridCol w="2561785">
                  <a:extLst>
                    <a:ext uri="{9D8B030D-6E8A-4147-A177-3AD203B41FA5}">
                      <a16:colId xmlns:a16="http://schemas.microsoft.com/office/drawing/2014/main" val="3479947242"/>
                    </a:ext>
                  </a:extLst>
                </a:gridCol>
              </a:tblGrid>
              <a:tr h="241057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it-IT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Stages</a:t>
                      </a:r>
                      <a:endParaRPr lang="it-IT" sz="12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A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863652"/>
                  </a:ext>
                </a:extLst>
              </a:tr>
              <a:tr h="24105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Stage</a:t>
                      </a:r>
                      <a:endParaRPr lang="it-IT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Description</a:t>
                      </a:r>
                      <a:endParaRPr lang="it-IT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Example</a:t>
                      </a:r>
                      <a:endParaRPr lang="it-IT" sz="12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94044154"/>
                  </a:ext>
                </a:extLst>
              </a:tr>
              <a:tr h="24105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Reconnaissance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Adversary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collects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data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about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the target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Scanning for open ports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1294498"/>
                  </a:ext>
                </a:extLst>
              </a:tr>
              <a:tr h="24105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Weaponization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Malware or exploit package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creation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Creating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a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malicious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PDF exploit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42462228"/>
                  </a:ext>
                </a:extLst>
              </a:tr>
              <a:tr h="24105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Delivery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Transmission to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victim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Spear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-phishing email with payload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30774958"/>
                  </a:ext>
                </a:extLst>
              </a:tr>
              <a:tr h="24105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Exploitation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Triggering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the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vulnerability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User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opens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malicious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attachment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24580400"/>
                  </a:ext>
                </a:extLst>
              </a:tr>
              <a:tr h="24105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>
                          <a:solidFill>
                            <a:schemeClr val="bg1"/>
                          </a:solidFill>
                          <a:effectLst/>
                        </a:rPr>
                        <a:t>Installation</a:t>
                      </a:r>
                      <a:endParaRPr lang="it-IT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Malware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installs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a backdoor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Dropper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installs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remote access tool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00559727"/>
                  </a:ext>
                </a:extLst>
              </a:tr>
              <a:tr h="24105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Command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&amp; Control (C2)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Attacker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establishes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remote control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Malware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connects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to C2 server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736746256"/>
                  </a:ext>
                </a:extLst>
              </a:tr>
              <a:tr h="241057"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Actions on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Objectives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Executes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final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goal(data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theft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destruction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Data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exfiltration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to </a:t>
                      </a:r>
                      <a:r>
                        <a:rPr lang="it-IT" sz="12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attacker</a:t>
                      </a:r>
                      <a:r>
                        <a:rPr lang="it-IT" sz="12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server</a:t>
                      </a:r>
                      <a:endParaRPr lang="it-IT" sz="12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48207020"/>
                  </a:ext>
                </a:extLst>
              </a:tr>
            </a:tbl>
          </a:graphicData>
        </a:graphic>
      </p:graphicFrame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79557F44-10C4-FB04-5449-834D166FE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831" y="646980"/>
            <a:ext cx="4083170" cy="6124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0686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C7E7A-BAC6-00AC-E091-4872AF0B0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F3DCBDE0-B486-5997-C20D-8F5E0B3B2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9" y="87638"/>
            <a:ext cx="896957" cy="816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CD2BE7D8-6E1F-A6CF-49F9-EDE55BA73240}"/>
              </a:ext>
            </a:extLst>
          </p:cNvPr>
          <p:cNvSpPr txBox="1"/>
          <p:nvPr/>
        </p:nvSpPr>
        <p:spPr>
          <a:xfrm>
            <a:off x="658367" y="1306720"/>
            <a:ext cx="7666218" cy="42445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12700" marR="5080" algn="just">
              <a:lnSpc>
                <a:spcPct val="103200"/>
              </a:lnSpc>
              <a:spcBef>
                <a:spcPts val="570"/>
              </a:spcBef>
              <a:defRPr sz="1100">
                <a:solidFill>
                  <a:schemeClr val="lt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b="1" dirty="0" err="1"/>
              <a:t>Developed</a:t>
            </a:r>
            <a:r>
              <a:rPr lang="it-IT" sz="1000" dirty="0"/>
              <a:t> </a:t>
            </a:r>
            <a:r>
              <a:rPr lang="it-IT" sz="1000" b="1" dirty="0"/>
              <a:t>by</a:t>
            </a:r>
            <a:r>
              <a:rPr lang="it-IT" sz="1000" dirty="0"/>
              <a:t>: Caltagirone, </a:t>
            </a:r>
            <a:r>
              <a:rPr lang="it-IT" sz="1000" dirty="0" err="1"/>
              <a:t>Pendergast</a:t>
            </a:r>
            <a:r>
              <a:rPr lang="it-IT" sz="1000" dirty="0"/>
              <a:t> &amp; </a:t>
            </a:r>
            <a:r>
              <a:rPr lang="it-IT" sz="1000" dirty="0" err="1"/>
              <a:t>Betz</a:t>
            </a:r>
            <a:r>
              <a:rPr lang="it-IT" sz="1000" dirty="0"/>
              <a:t> (2007)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b="1" dirty="0" err="1"/>
              <a:t>Purpose</a:t>
            </a:r>
            <a:r>
              <a:rPr lang="it-IT" sz="1000" dirty="0"/>
              <a:t>: </a:t>
            </a:r>
            <a:r>
              <a:rPr lang="it-IT" sz="1000" dirty="0" err="1"/>
              <a:t>Analyze</a:t>
            </a:r>
            <a:r>
              <a:rPr lang="it-IT" sz="1000" dirty="0"/>
              <a:t> </a:t>
            </a:r>
            <a:r>
              <a:rPr lang="it-IT" sz="1000" dirty="0" err="1"/>
              <a:t>relationships</a:t>
            </a:r>
            <a:r>
              <a:rPr lang="it-IT" sz="1000" dirty="0"/>
              <a:t> </a:t>
            </a:r>
            <a:r>
              <a:rPr lang="it-IT" sz="1000" dirty="0" err="1"/>
              <a:t>between</a:t>
            </a:r>
            <a:r>
              <a:rPr lang="it-IT" sz="1000" dirty="0"/>
              <a:t> </a:t>
            </a:r>
            <a:r>
              <a:rPr lang="it-IT" sz="1000" dirty="0" err="1"/>
              <a:t>adversary</a:t>
            </a:r>
            <a:r>
              <a:rPr lang="it-IT" sz="1000" dirty="0"/>
              <a:t>, capability, </a:t>
            </a:r>
            <a:r>
              <a:rPr lang="it-IT" sz="1000" dirty="0" err="1"/>
              <a:t>infrastructure</a:t>
            </a:r>
            <a:r>
              <a:rPr lang="it-IT" sz="1000" dirty="0"/>
              <a:t>, and </a:t>
            </a:r>
            <a:r>
              <a:rPr lang="it-IT" sz="1000" dirty="0" err="1"/>
              <a:t>victim</a:t>
            </a:r>
            <a:endParaRPr lang="it-IT" sz="1000" dirty="0"/>
          </a:p>
          <a:p>
            <a:pPr marL="184150" indent="-171450" algn="l">
              <a:buFont typeface="Arial" panose="020B0604020202020204" pitchFamily="34" charset="0"/>
              <a:buChar char="•"/>
            </a:pPr>
            <a:endParaRPr lang="it-IT" sz="1000" dirty="0"/>
          </a:p>
          <a:p>
            <a:pPr algn="l"/>
            <a:r>
              <a:rPr lang="it-IT" sz="1000" b="1" dirty="0"/>
              <a:t>Core</a:t>
            </a:r>
            <a:r>
              <a:rPr lang="it-IT" sz="1000" dirty="0"/>
              <a:t> </a:t>
            </a:r>
            <a:r>
              <a:rPr lang="it-IT" sz="1000" b="1" dirty="0" err="1"/>
              <a:t>Elements</a:t>
            </a:r>
            <a:r>
              <a:rPr lang="it-IT" sz="1000" dirty="0"/>
              <a:t>: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</a:t>
            </a:r>
            <a:r>
              <a:rPr lang="it-IT" sz="1000" dirty="0" err="1"/>
              <a:t>Adversary</a:t>
            </a:r>
            <a:r>
              <a:rPr lang="it-IT" sz="1000" dirty="0"/>
              <a:t> – </a:t>
            </a:r>
            <a:r>
              <a:rPr lang="it-IT" sz="1000" dirty="0" err="1"/>
              <a:t>Threat</a:t>
            </a:r>
            <a:r>
              <a:rPr lang="it-IT" sz="1000" dirty="0"/>
              <a:t> </a:t>
            </a:r>
            <a:r>
              <a:rPr lang="it-IT" sz="1000" dirty="0" err="1"/>
              <a:t>actor</a:t>
            </a:r>
            <a:r>
              <a:rPr lang="it-IT" sz="1000" dirty="0"/>
              <a:t> or group (e.g., APT28)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</a:t>
            </a:r>
            <a:r>
              <a:rPr lang="it-IT" sz="1000" dirty="0" err="1"/>
              <a:t>Infrastructure</a:t>
            </a:r>
            <a:r>
              <a:rPr lang="it-IT" sz="1000" dirty="0"/>
              <a:t> – C2 domains, </a:t>
            </a:r>
            <a:r>
              <a:rPr lang="it-IT" sz="1000" dirty="0" err="1"/>
              <a:t>compromised</a:t>
            </a:r>
            <a:r>
              <a:rPr lang="it-IT" sz="1000" dirty="0"/>
              <a:t> servers (e.g., `mail-login[.]</a:t>
            </a:r>
            <a:r>
              <a:rPr lang="it-IT" sz="1000" dirty="0" err="1"/>
              <a:t>ru</a:t>
            </a:r>
            <a:r>
              <a:rPr lang="it-IT" sz="1000" dirty="0"/>
              <a:t>`)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</a:t>
            </a:r>
            <a:r>
              <a:rPr lang="it-IT" sz="1000" dirty="0" err="1"/>
              <a:t>Victim</a:t>
            </a:r>
            <a:r>
              <a:rPr lang="it-IT" sz="1000" dirty="0"/>
              <a:t> – </a:t>
            </a:r>
            <a:r>
              <a:rPr lang="it-IT" sz="1000" dirty="0" err="1"/>
              <a:t>Targeted</a:t>
            </a:r>
            <a:r>
              <a:rPr lang="it-IT" sz="1000" dirty="0"/>
              <a:t> </a:t>
            </a:r>
            <a:r>
              <a:rPr lang="it-IT" sz="1000" dirty="0" err="1"/>
              <a:t>entity</a:t>
            </a:r>
            <a:r>
              <a:rPr lang="it-IT" sz="1000" dirty="0"/>
              <a:t> (e.g., Government of Ukraine)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Capabilities – Malware, exploits (e.g., X-Agent, </a:t>
            </a:r>
            <a:r>
              <a:rPr lang="it-IT" sz="1000" dirty="0" err="1"/>
              <a:t>spear</a:t>
            </a:r>
            <a:r>
              <a:rPr lang="it-IT" sz="1000" dirty="0"/>
              <a:t> phishing)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endParaRPr lang="it-IT" sz="1000" dirty="0"/>
          </a:p>
          <a:p>
            <a:pPr algn="l"/>
            <a:r>
              <a:rPr lang="it-IT" sz="1000" b="1" dirty="0"/>
              <a:t>Real-Life</a:t>
            </a:r>
            <a:r>
              <a:rPr lang="it-IT" sz="1000" dirty="0"/>
              <a:t> </a:t>
            </a:r>
            <a:r>
              <a:rPr lang="it-IT" sz="1000" b="1" dirty="0" err="1"/>
              <a:t>Example</a:t>
            </a:r>
            <a:r>
              <a:rPr lang="it-IT" sz="1000" dirty="0"/>
              <a:t>: APT28 Attack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</a:t>
            </a:r>
            <a:r>
              <a:rPr lang="it-IT" sz="1000" dirty="0" err="1"/>
              <a:t>Adversary</a:t>
            </a:r>
            <a:r>
              <a:rPr lang="it-IT" sz="1000" dirty="0"/>
              <a:t>: APT28 (Fancy Bear)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</a:t>
            </a:r>
            <a:r>
              <a:rPr lang="it-IT" sz="1000" dirty="0" err="1"/>
              <a:t>Infrastructure</a:t>
            </a:r>
            <a:r>
              <a:rPr lang="it-IT" sz="1000" dirty="0"/>
              <a:t>: Domains like `update[.]office365portal[.]</a:t>
            </a:r>
            <a:r>
              <a:rPr lang="it-IT" sz="1000" dirty="0" err="1"/>
              <a:t>ru</a:t>
            </a:r>
            <a:r>
              <a:rPr lang="it-IT" sz="1000" dirty="0"/>
              <a:t>`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</a:t>
            </a:r>
            <a:r>
              <a:rPr lang="it-IT" sz="1000" dirty="0" err="1"/>
              <a:t>Victim</a:t>
            </a:r>
            <a:r>
              <a:rPr lang="it-IT" sz="1000" dirty="0"/>
              <a:t>: NATO defense contractors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Capability: </a:t>
            </a:r>
            <a:r>
              <a:rPr lang="it-IT" sz="1000" dirty="0" err="1"/>
              <a:t>Spear</a:t>
            </a:r>
            <a:r>
              <a:rPr lang="it-IT" sz="1000" dirty="0"/>
              <a:t>-phishing with macro-</a:t>
            </a:r>
            <a:r>
              <a:rPr lang="it-IT" sz="1000" dirty="0" err="1"/>
              <a:t>laced</a:t>
            </a:r>
            <a:r>
              <a:rPr lang="it-IT" sz="1000" dirty="0"/>
              <a:t> DOCX, X-Agent malware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endParaRPr lang="it-IT" sz="1000" dirty="0"/>
          </a:p>
          <a:p>
            <a:pPr algn="l"/>
            <a:r>
              <a:rPr lang="it-IT" sz="1000" b="1" dirty="0"/>
              <a:t>Use</a:t>
            </a:r>
            <a:r>
              <a:rPr lang="it-IT" sz="1000" dirty="0"/>
              <a:t> </a:t>
            </a:r>
            <a:r>
              <a:rPr lang="it-IT" sz="1000" b="1" dirty="0"/>
              <a:t>in</a:t>
            </a:r>
            <a:r>
              <a:rPr lang="it-IT" sz="1000" dirty="0"/>
              <a:t> CTI: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Helps in </a:t>
            </a:r>
            <a:r>
              <a:rPr lang="it-IT" sz="1000" dirty="0" err="1"/>
              <a:t>attribution</a:t>
            </a:r>
            <a:r>
              <a:rPr lang="it-IT" sz="1000" dirty="0"/>
              <a:t>, tracking </a:t>
            </a:r>
            <a:r>
              <a:rPr lang="it-IT" sz="1000" dirty="0" err="1"/>
              <a:t>campaigns</a:t>
            </a:r>
            <a:r>
              <a:rPr lang="it-IT" sz="1000" dirty="0"/>
              <a:t>, and </a:t>
            </a:r>
            <a:r>
              <a:rPr lang="it-IT" sz="1000" dirty="0" err="1"/>
              <a:t>pivoting</a:t>
            </a:r>
            <a:r>
              <a:rPr lang="it-IT" sz="1000" dirty="0"/>
              <a:t> (e.g., </a:t>
            </a:r>
            <a:r>
              <a:rPr lang="it-IT" sz="1000" dirty="0" err="1"/>
              <a:t>reuse</a:t>
            </a:r>
            <a:r>
              <a:rPr lang="it-IT" sz="1000" dirty="0"/>
              <a:t> of </a:t>
            </a:r>
            <a:r>
              <a:rPr lang="it-IT" sz="1000" dirty="0" err="1"/>
              <a:t>infrastructure</a:t>
            </a:r>
            <a:r>
              <a:rPr lang="it-IT" sz="1000" dirty="0"/>
              <a:t> </a:t>
            </a:r>
            <a:r>
              <a:rPr lang="it-IT" sz="1000" dirty="0" err="1"/>
              <a:t>across</a:t>
            </a:r>
            <a:r>
              <a:rPr lang="it-IT" sz="1000" dirty="0"/>
              <a:t> </a:t>
            </a:r>
            <a:r>
              <a:rPr lang="it-IT" sz="1000" dirty="0" err="1"/>
              <a:t>victims</a:t>
            </a:r>
            <a:r>
              <a:rPr lang="it-IT" sz="1000" dirty="0"/>
              <a:t>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endParaRPr lang="en-AE" sz="10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41D5BC0-4D8B-0CE6-C960-701D8D52725E}"/>
              </a:ext>
            </a:extLst>
          </p:cNvPr>
          <p:cNvSpPr txBox="1"/>
          <p:nvPr/>
        </p:nvSpPr>
        <p:spPr>
          <a:xfrm>
            <a:off x="3438514" y="117393"/>
            <a:ext cx="4398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 u="sng">
                <a:solidFill>
                  <a:schemeClr val="accent4">
                    <a:lumMod val="60000"/>
                    <a:lumOff val="4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en-US" dirty="0"/>
              <a:t>CTI Models: Diamond Model</a:t>
            </a:r>
            <a:endParaRPr lang="en-IN" dirty="0"/>
          </a:p>
        </p:txBody>
      </p:sp>
      <p:pic>
        <p:nvPicPr>
          <p:cNvPr id="5122" name="Picture 2" descr="Diamond Model Diagram in Monochrome">
            <a:extLst>
              <a:ext uri="{FF2B5EF4-FFF2-40B4-BE49-F238E27FC236}">
                <a16:creationId xmlns:a16="http://schemas.microsoft.com/office/drawing/2014/main" id="{FFDD0085-740F-12E6-B70B-F49673E85B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06"/>
          <a:stretch/>
        </p:blipFill>
        <p:spPr bwMode="auto">
          <a:xfrm>
            <a:off x="8108830" y="1337459"/>
            <a:ext cx="3924431" cy="442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3676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59AE40-4218-D119-54C7-21588A796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B7FE6C13-52CB-00E2-6F10-A37AC65B39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89" y="87638"/>
            <a:ext cx="896957" cy="8163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97150CD0-CBC1-7FF8-00FC-9EC6570DD771}"/>
              </a:ext>
            </a:extLst>
          </p:cNvPr>
          <p:cNvSpPr txBox="1"/>
          <p:nvPr/>
        </p:nvSpPr>
        <p:spPr>
          <a:xfrm>
            <a:off x="186675" y="1034308"/>
            <a:ext cx="5731046" cy="589270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12700" marR="5080" algn="just">
              <a:lnSpc>
                <a:spcPct val="103200"/>
              </a:lnSpc>
              <a:spcBef>
                <a:spcPts val="570"/>
              </a:spcBef>
              <a:defRPr sz="1100">
                <a:solidFill>
                  <a:schemeClr val="lt1"/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b="1" dirty="0" err="1"/>
              <a:t>Maintained</a:t>
            </a:r>
            <a:r>
              <a:rPr lang="it-IT" sz="1000" b="1" dirty="0"/>
              <a:t> by</a:t>
            </a:r>
            <a:r>
              <a:rPr lang="it-IT" sz="1000" dirty="0"/>
              <a:t>: MITRE Corporation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b="1" dirty="0" err="1"/>
              <a:t>Purpose</a:t>
            </a:r>
            <a:r>
              <a:rPr lang="it-IT" sz="1000" dirty="0"/>
              <a:t>: </a:t>
            </a:r>
            <a:r>
              <a:rPr lang="it-IT" sz="1000" dirty="0" err="1"/>
              <a:t>Taxonomy</a:t>
            </a:r>
            <a:r>
              <a:rPr lang="it-IT" sz="1000" dirty="0"/>
              <a:t> of </a:t>
            </a:r>
            <a:r>
              <a:rPr lang="it-IT" sz="1000" dirty="0" err="1"/>
              <a:t>real</a:t>
            </a:r>
            <a:r>
              <a:rPr lang="it-IT" sz="1000" dirty="0"/>
              <a:t>-world </a:t>
            </a:r>
            <a:r>
              <a:rPr lang="it-IT" sz="1000" dirty="0" err="1"/>
              <a:t>adversary</a:t>
            </a:r>
            <a:r>
              <a:rPr lang="it-IT" sz="1000" dirty="0"/>
              <a:t> </a:t>
            </a:r>
            <a:r>
              <a:rPr lang="it-IT" sz="1000" dirty="0" err="1"/>
              <a:t>behaviors</a:t>
            </a:r>
            <a:r>
              <a:rPr lang="it-IT" sz="1000" dirty="0"/>
              <a:t> and </a:t>
            </a:r>
            <a:r>
              <a:rPr lang="it-IT" sz="1000" dirty="0" err="1"/>
              <a:t>TTPs</a:t>
            </a:r>
            <a:endParaRPr lang="it-IT" sz="1000" dirty="0"/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b="1" dirty="0"/>
              <a:t>Public</a:t>
            </a:r>
            <a:r>
              <a:rPr lang="it-IT" sz="1000" dirty="0"/>
              <a:t> </a:t>
            </a:r>
            <a:r>
              <a:rPr lang="it-IT" sz="1000" b="1" dirty="0"/>
              <a:t>Resource</a:t>
            </a:r>
            <a:r>
              <a:rPr lang="it-IT" sz="1000" dirty="0"/>
              <a:t>: [https://attack.mitre.org/](https://attack.mitre.org/)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endParaRPr lang="it-IT" sz="1000" dirty="0"/>
          </a:p>
          <a:p>
            <a:pPr algn="l"/>
            <a:r>
              <a:rPr lang="it-IT" sz="1000" b="1" dirty="0" err="1"/>
              <a:t>Structure</a:t>
            </a:r>
            <a:r>
              <a:rPr lang="it-IT" sz="1000" b="1" dirty="0"/>
              <a:t>: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</a:t>
            </a:r>
            <a:r>
              <a:rPr lang="it-IT" sz="1000" dirty="0" err="1"/>
              <a:t>Tactics</a:t>
            </a:r>
            <a:r>
              <a:rPr lang="it-IT" sz="1000" dirty="0"/>
              <a:t>: </a:t>
            </a:r>
            <a:r>
              <a:rPr lang="it-IT" sz="1000" dirty="0" err="1"/>
              <a:t>Why</a:t>
            </a:r>
            <a:r>
              <a:rPr lang="it-IT" sz="1000" dirty="0"/>
              <a:t> (</a:t>
            </a:r>
            <a:r>
              <a:rPr lang="it-IT" sz="1000" dirty="0" err="1"/>
              <a:t>objective</a:t>
            </a:r>
            <a:r>
              <a:rPr lang="it-IT" sz="1000" dirty="0"/>
              <a:t>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Techniques: How (</a:t>
            </a:r>
            <a:r>
              <a:rPr lang="it-IT" sz="1000" dirty="0" err="1"/>
              <a:t>method</a:t>
            </a:r>
            <a:r>
              <a:rPr lang="it-IT" sz="1000" dirty="0"/>
              <a:t>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Sub-techniques: </a:t>
            </a:r>
            <a:r>
              <a:rPr lang="it-IT" sz="1000" dirty="0" err="1"/>
              <a:t>Specific</a:t>
            </a:r>
            <a:r>
              <a:rPr lang="it-IT" sz="1000" dirty="0"/>
              <a:t> </a:t>
            </a:r>
            <a:r>
              <a:rPr lang="it-IT" sz="1000" dirty="0" err="1"/>
              <a:t>implementations</a:t>
            </a:r>
            <a:endParaRPr lang="it-IT" sz="1000" dirty="0"/>
          </a:p>
          <a:p>
            <a:pPr marL="184150" indent="-171450" algn="l">
              <a:buFont typeface="Arial" panose="020B0604020202020204" pitchFamily="34" charset="0"/>
              <a:buChar char="•"/>
            </a:pPr>
            <a:endParaRPr lang="it-IT" sz="1000" dirty="0"/>
          </a:p>
          <a:p>
            <a:pPr algn="l"/>
            <a:endParaRPr lang="it-IT" sz="1000" dirty="0"/>
          </a:p>
          <a:p>
            <a:pPr algn="l"/>
            <a:endParaRPr lang="it-IT" sz="1000" dirty="0"/>
          </a:p>
          <a:p>
            <a:pPr algn="l"/>
            <a:endParaRPr lang="it-IT" sz="1000" dirty="0"/>
          </a:p>
          <a:p>
            <a:pPr algn="l"/>
            <a:endParaRPr lang="it-IT" sz="1000" dirty="0"/>
          </a:p>
          <a:p>
            <a:pPr algn="l"/>
            <a:endParaRPr lang="it-IT" sz="1000" dirty="0"/>
          </a:p>
          <a:p>
            <a:pPr algn="l"/>
            <a:endParaRPr lang="it-IT" sz="1000" dirty="0"/>
          </a:p>
          <a:p>
            <a:pPr algn="l"/>
            <a:endParaRPr lang="it-IT" sz="1000" dirty="0"/>
          </a:p>
          <a:p>
            <a:pPr algn="l"/>
            <a:endParaRPr lang="en-AE" sz="1000" b="1" dirty="0"/>
          </a:p>
          <a:p>
            <a:pPr algn="l"/>
            <a:r>
              <a:rPr lang="en-AE" sz="1000" b="1" dirty="0"/>
              <a:t> </a:t>
            </a:r>
            <a:r>
              <a:rPr lang="it-IT" sz="1000" b="1" dirty="0"/>
              <a:t>Use in CTI: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Track </a:t>
            </a:r>
            <a:r>
              <a:rPr lang="it-IT" sz="1000" dirty="0" err="1"/>
              <a:t>adversary</a:t>
            </a:r>
            <a:r>
              <a:rPr lang="it-IT" sz="1000" dirty="0"/>
              <a:t> trends (e.g., “APT29 </a:t>
            </a:r>
            <a:r>
              <a:rPr lang="it-IT" sz="1000" dirty="0" err="1"/>
              <a:t>heavily</a:t>
            </a:r>
            <a:r>
              <a:rPr lang="it-IT" sz="1000" dirty="0"/>
              <a:t> </a:t>
            </a:r>
            <a:r>
              <a:rPr lang="it-IT" sz="1000" dirty="0" err="1"/>
              <a:t>uses</a:t>
            </a:r>
            <a:r>
              <a:rPr lang="it-IT" sz="1000" dirty="0"/>
              <a:t> T1059.001”)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 err="1"/>
              <a:t>Map</a:t>
            </a:r>
            <a:r>
              <a:rPr lang="it-IT" sz="1000" dirty="0"/>
              <a:t> </a:t>
            </a:r>
            <a:r>
              <a:rPr lang="it-IT" sz="1000" dirty="0" err="1"/>
              <a:t>threat</a:t>
            </a:r>
            <a:r>
              <a:rPr lang="it-IT" sz="1000" dirty="0"/>
              <a:t> reports or SIEM </a:t>
            </a:r>
            <a:r>
              <a:rPr lang="it-IT" sz="1000" dirty="0" err="1"/>
              <a:t>alerts</a:t>
            </a:r>
            <a:r>
              <a:rPr lang="it-IT" sz="1000" dirty="0"/>
              <a:t> to </a:t>
            </a:r>
            <a:r>
              <a:rPr lang="it-IT" sz="1000" dirty="0" err="1"/>
              <a:t>known</a:t>
            </a:r>
            <a:r>
              <a:rPr lang="it-IT" sz="1000" dirty="0"/>
              <a:t> techniques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Help </a:t>
            </a:r>
            <a:r>
              <a:rPr lang="it-IT" sz="1000" dirty="0" err="1"/>
              <a:t>defenders</a:t>
            </a:r>
            <a:r>
              <a:rPr lang="it-IT" sz="1000" dirty="0"/>
              <a:t> </a:t>
            </a:r>
            <a:r>
              <a:rPr lang="it-IT" sz="1000" dirty="0" err="1"/>
              <a:t>write</a:t>
            </a:r>
            <a:r>
              <a:rPr lang="it-IT" sz="1000" dirty="0"/>
              <a:t> Sigma/YARA rules </a:t>
            </a:r>
            <a:r>
              <a:rPr lang="it-IT" sz="1000" dirty="0" err="1"/>
              <a:t>aligned</a:t>
            </a:r>
            <a:r>
              <a:rPr lang="it-IT" sz="1000" dirty="0"/>
              <a:t> with </a:t>
            </a:r>
            <a:r>
              <a:rPr lang="it-IT" sz="1000" dirty="0" err="1"/>
              <a:t>known</a:t>
            </a:r>
            <a:r>
              <a:rPr lang="it-IT" sz="1000" dirty="0"/>
              <a:t> </a:t>
            </a:r>
            <a:r>
              <a:rPr lang="it-IT" sz="1000" dirty="0" err="1"/>
              <a:t>TTPs</a:t>
            </a:r>
            <a:endParaRPr lang="it-IT" sz="1000" dirty="0"/>
          </a:p>
          <a:p>
            <a:pPr marL="184150" indent="-171450" algn="l">
              <a:buFont typeface="Arial" panose="020B0604020202020204" pitchFamily="34" charset="0"/>
              <a:buChar char="•"/>
            </a:pPr>
            <a:endParaRPr lang="it-IT" sz="1000" dirty="0"/>
          </a:p>
          <a:p>
            <a:pPr algn="l"/>
            <a:r>
              <a:rPr lang="it-IT" sz="1000" b="1" dirty="0"/>
              <a:t>Toolkits: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MITRE ATT\&amp;CK Navigator</a:t>
            </a:r>
          </a:p>
          <a:p>
            <a:pPr marL="184150" indent="-171450" algn="l">
              <a:buFont typeface="Arial" panose="020B0604020202020204" pitchFamily="34" charset="0"/>
              <a:buChar char="•"/>
            </a:pPr>
            <a:r>
              <a:rPr lang="it-IT" sz="1000" dirty="0"/>
              <a:t> </a:t>
            </a:r>
            <a:r>
              <a:rPr lang="it-IT" sz="1000" dirty="0" err="1"/>
              <a:t>Threat</a:t>
            </a:r>
            <a:r>
              <a:rPr lang="it-IT" sz="1000" dirty="0"/>
              <a:t> Mapping in MISP / </a:t>
            </a:r>
            <a:r>
              <a:rPr lang="it-IT" sz="1000" dirty="0" err="1"/>
              <a:t>OpenCTI</a:t>
            </a:r>
            <a:endParaRPr lang="en-AE" sz="10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F363F4E-424D-FF2A-3B0E-AD304F3AE676}"/>
              </a:ext>
            </a:extLst>
          </p:cNvPr>
          <p:cNvSpPr txBox="1"/>
          <p:nvPr/>
        </p:nvSpPr>
        <p:spPr>
          <a:xfrm>
            <a:off x="2945594" y="117393"/>
            <a:ext cx="5384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2400" b="1" u="sng">
                <a:solidFill>
                  <a:schemeClr val="accent4">
                    <a:lumMod val="60000"/>
                    <a:lumOff val="40000"/>
                  </a:schemeClr>
                </a:solidFill>
                <a:latin typeface="Inter" panose="02000503000000020004" pitchFamily="2" charset="0"/>
                <a:ea typeface="Inter" panose="02000503000000020004" pitchFamily="2" charset="0"/>
              </a:defRPr>
            </a:lvl1pPr>
          </a:lstStyle>
          <a:p>
            <a:r>
              <a:rPr lang="en-US"/>
              <a:t>CTI Models: MITRE ATT&amp;CK Model</a:t>
            </a:r>
            <a:endParaRPr lang="en-IN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EA1967C-38D6-C71F-7C70-D0A54599B0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4912069"/>
              </p:ext>
            </p:extLst>
          </p:nvPr>
        </p:nvGraphicFramePr>
        <p:xfrm>
          <a:off x="356443" y="2984955"/>
          <a:ext cx="5440508" cy="1725066"/>
        </p:xfrm>
        <a:graphic>
          <a:graphicData uri="http://schemas.openxmlformats.org/drawingml/2006/table">
            <a:tbl>
              <a:tblPr>
                <a:tableStyleId>{E8B1032C-EA38-4F05-BA0D-38AFFFC7BED3}</a:tableStyleId>
              </a:tblPr>
              <a:tblGrid>
                <a:gridCol w="1068136">
                  <a:extLst>
                    <a:ext uri="{9D8B030D-6E8A-4147-A177-3AD203B41FA5}">
                      <a16:colId xmlns:a16="http://schemas.microsoft.com/office/drawing/2014/main" val="1524757830"/>
                    </a:ext>
                  </a:extLst>
                </a:gridCol>
                <a:gridCol w="2096343">
                  <a:extLst>
                    <a:ext uri="{9D8B030D-6E8A-4147-A177-3AD203B41FA5}">
                      <a16:colId xmlns:a16="http://schemas.microsoft.com/office/drawing/2014/main" val="114059832"/>
                    </a:ext>
                  </a:extLst>
                </a:gridCol>
                <a:gridCol w="2276029">
                  <a:extLst>
                    <a:ext uri="{9D8B030D-6E8A-4147-A177-3AD203B41FA5}">
                      <a16:colId xmlns:a16="http://schemas.microsoft.com/office/drawing/2014/main" val="27963749"/>
                    </a:ext>
                  </a:extLst>
                </a:gridCol>
              </a:tblGrid>
              <a:tr h="246438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it-IT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TTP</a:t>
                      </a:r>
                      <a:endParaRPr lang="it-IT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A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05519"/>
                  </a:ext>
                </a:extLst>
              </a:tr>
              <a:tr h="246438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Tactic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Technique</a:t>
                      </a:r>
                      <a:endParaRPr lang="it-IT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Sub-technique</a:t>
                      </a:r>
                      <a:endParaRPr lang="it-IT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14437187"/>
                  </a:ext>
                </a:extLst>
              </a:tr>
              <a:tr h="246438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Initial</a:t>
                      </a:r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Access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Phishing (T1566)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>
                          <a:solidFill>
                            <a:schemeClr val="bg1"/>
                          </a:solidFill>
                          <a:effectLst/>
                        </a:rPr>
                        <a:t>Spearphishing Attachment (T1566.001)</a:t>
                      </a:r>
                      <a:endParaRPr lang="it-IT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03352036"/>
                  </a:ext>
                </a:extLst>
              </a:tr>
              <a:tr h="246438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Execution</a:t>
                      </a:r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>
                          <a:solidFill>
                            <a:schemeClr val="bg1"/>
                          </a:solidFill>
                          <a:effectLst/>
                        </a:rPr>
                        <a:t>Command and Scripting</a:t>
                      </a:r>
                      <a:endParaRPr lang="it-IT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>
                          <a:solidFill>
                            <a:schemeClr val="bg1"/>
                          </a:solidFill>
                          <a:effectLst/>
                        </a:rPr>
                        <a:t>PowerShell (T1059.001)</a:t>
                      </a:r>
                      <a:endParaRPr lang="it-IT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75994101"/>
                  </a:ext>
                </a:extLst>
              </a:tr>
              <a:tr h="246438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Persistence</a:t>
                      </a:r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Registry</a:t>
                      </a:r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Run</a:t>
                      </a:r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Keys (T1547)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E" sz="1100" u="none" strike="noStrike">
                          <a:solidFill>
                            <a:schemeClr val="bg1"/>
                          </a:solidFill>
                          <a:effectLst/>
                        </a:rPr>
                        <a:t>—</a:t>
                      </a:r>
                      <a:endParaRPr lang="en-AE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49725780"/>
                  </a:ext>
                </a:extLst>
              </a:tr>
              <a:tr h="246438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>
                          <a:solidFill>
                            <a:schemeClr val="bg1"/>
                          </a:solidFill>
                          <a:effectLst/>
                        </a:rPr>
                        <a:t> Defense Evasion </a:t>
                      </a:r>
                      <a:endParaRPr lang="it-IT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Obfuscated</a:t>
                      </a:r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Files (T1027)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AE" sz="1100" u="none" strike="noStrike">
                          <a:solidFill>
                            <a:schemeClr val="bg1"/>
                          </a:solidFill>
                          <a:effectLst/>
                        </a:rPr>
                        <a:t>—</a:t>
                      </a:r>
                      <a:endParaRPr lang="en-AE" sz="1100" b="0" i="0" u="none" strike="noStrike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31991539"/>
                  </a:ext>
                </a:extLst>
              </a:tr>
              <a:tr h="246438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 C2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Application Layer </a:t>
                      </a:r>
                      <a:r>
                        <a:rPr lang="it-IT" sz="110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Protocol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HTTPS (T1071.001)</a:t>
                      </a:r>
                      <a:endParaRPr lang="it-IT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42705811"/>
                  </a:ext>
                </a:extLst>
              </a:tr>
            </a:tbl>
          </a:graphicData>
        </a:graphic>
      </p:graphicFrame>
      <p:pic>
        <p:nvPicPr>
          <p:cNvPr id="4102" name="Picture 6">
            <a:extLst>
              <a:ext uri="{FF2B5EF4-FFF2-40B4-BE49-F238E27FC236}">
                <a16:creationId xmlns:a16="http://schemas.microsoft.com/office/drawing/2014/main" id="{AB82FEBF-2691-9DA0-D248-A1C38BFC3D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4" t="7570" r="3288" b="25834"/>
          <a:stretch/>
        </p:blipFill>
        <p:spPr bwMode="auto">
          <a:xfrm>
            <a:off x="6464062" y="2441276"/>
            <a:ext cx="5310994" cy="2579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5570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6cd15e0-729b-4ff5-835b-98726bfe573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06280F80699BD49864608936C695535" ma:contentTypeVersion="16" ma:contentTypeDescription="Create a new document." ma:contentTypeScope="" ma:versionID="6e4f125ef41bc4d81e7188516d4e75cb">
  <xsd:schema xmlns:xsd="http://www.w3.org/2001/XMLSchema" xmlns:xs="http://www.w3.org/2001/XMLSchema" xmlns:p="http://schemas.microsoft.com/office/2006/metadata/properties" xmlns:ns3="76cd15e0-729b-4ff5-835b-98726bfe5733" xmlns:ns4="e1165aa8-2668-47e9-b137-84e9f868b1b3" targetNamespace="http://schemas.microsoft.com/office/2006/metadata/properties" ma:root="true" ma:fieldsID="aab9eee2fb82dec977eee082a442c1c5" ns3:_="" ns4:_="">
    <xsd:import namespace="76cd15e0-729b-4ff5-835b-98726bfe5733"/>
    <xsd:import namespace="e1165aa8-2668-47e9-b137-84e9f868b1b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Locatio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cd15e0-729b-4ff5-835b-98726bfe57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165aa8-2668-47e9-b137-84e9f868b1b3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329D275-1722-4FE1-AFAE-753C4508CDFE}">
  <ds:schemaRefs>
    <ds:schemaRef ds:uri="e1165aa8-2668-47e9-b137-84e9f868b1b3"/>
    <ds:schemaRef ds:uri="http://www.w3.org/XML/1998/namespace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76cd15e0-729b-4ff5-835b-98726bfe5733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7DCC798-69EE-4966-B86A-C71E4B0192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cd15e0-729b-4ff5-835b-98726bfe5733"/>
    <ds:schemaRef ds:uri="e1165aa8-2668-47e9-b137-84e9f868b1b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1FCE168-8804-4E07-B25C-83E166CDE5F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4899</TotalTime>
  <Words>2690</Words>
  <Application>Microsoft Office PowerPoint</Application>
  <PresentationFormat>Widescreen</PresentationFormat>
  <Paragraphs>556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Inter</vt:lpstr>
      <vt:lpstr>Aptos</vt:lpstr>
      <vt:lpstr>Inter SemiBold</vt:lpstr>
      <vt:lpstr>Aptos Narrow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Deepanshu Khanna</cp:lastModifiedBy>
  <cp:revision>300</cp:revision>
  <dcterms:created xsi:type="dcterms:W3CDTF">2021-11-17T09:33:18Z</dcterms:created>
  <dcterms:modified xsi:type="dcterms:W3CDTF">2025-05-30T19:59:04Z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0x010100E06280F80699BD49864608936C695535</vt:lpwstr>
  </property>
</Properties>
</file>

<file path=docProps/thumbnail.jpeg>
</file>